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4" r:id="rId4"/>
    <p:sldMasterId id="2147483655" r:id="rId5"/>
    <p:sldMasterId id="2147483656" r:id="rId6"/>
    <p:sldMasterId id="2147483657" r:id="rId7"/>
    <p:sldMasterId id="214748365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5" Type="http://schemas.openxmlformats.org/officeDocument/2006/relationships/slideMaster" Target="slideMasters/slideMaster2.xml"/><Relationship Id="rId19" Type="http://schemas.openxmlformats.org/officeDocument/2006/relationships/slide" Target="slides/slide10.xml"/><Relationship Id="rId6" Type="http://schemas.openxmlformats.org/officeDocument/2006/relationships/slideMaster" Target="slideMasters/slideMaster3.xml"/><Relationship Id="rId18" Type="http://schemas.openxmlformats.org/officeDocument/2006/relationships/slide" Target="slides/slide9.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685800" y="1524000"/>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4000">
                <a:solidFill>
                  <a:srgbClr val="440165"/>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 name="Google Shape;12;p2"/>
          <p:cNvSpPr txBox="1"/>
          <p:nvPr>
            <p:ph idx="1" type="subTitle"/>
          </p:nvPr>
        </p:nvSpPr>
        <p:spPr>
          <a:xfrm>
            <a:off x="1371600" y="3279775"/>
            <a:ext cx="6400800" cy="17526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rgbClr val="7F7F7F"/>
              </a:buClr>
              <a:buSzPts val="2400"/>
              <a:buFont typeface="Avenir"/>
              <a:buNone/>
              <a:defRPr>
                <a:solidFill>
                  <a:srgbClr val="7F7F7F"/>
                </a:solidFill>
              </a:defRPr>
            </a:lvl1pPr>
            <a:lvl2pPr lvl="1" algn="ctr">
              <a:spcBef>
                <a:spcPts val="400"/>
              </a:spcBef>
              <a:spcAft>
                <a:spcPts val="0"/>
              </a:spcAft>
              <a:buClr>
                <a:srgbClr val="888888"/>
              </a:buClr>
              <a:buSzPts val="2000"/>
              <a:buFont typeface="Avenir"/>
              <a:buNone/>
              <a:defRPr>
                <a:solidFill>
                  <a:srgbClr val="888888"/>
                </a:solidFill>
              </a:defRPr>
            </a:lvl2pPr>
            <a:lvl3pPr lvl="2" algn="ctr">
              <a:spcBef>
                <a:spcPts val="360"/>
              </a:spcBef>
              <a:spcAft>
                <a:spcPts val="0"/>
              </a:spcAft>
              <a:buClr>
                <a:srgbClr val="888888"/>
              </a:buClr>
              <a:buSzPts val="1800"/>
              <a:buFont typeface="Avenir"/>
              <a:buNone/>
              <a:defRPr>
                <a:solidFill>
                  <a:srgbClr val="888888"/>
                </a:solidFill>
              </a:defRPr>
            </a:lvl3pPr>
            <a:lvl4pPr lvl="3" algn="ctr">
              <a:spcBef>
                <a:spcPts val="400"/>
              </a:spcBef>
              <a:spcAft>
                <a:spcPts val="0"/>
              </a:spcAft>
              <a:buClr>
                <a:srgbClr val="888888"/>
              </a:buClr>
              <a:buSzPts val="2000"/>
              <a:buFont typeface="Avenir"/>
              <a:buNone/>
              <a:defRPr>
                <a:solidFill>
                  <a:srgbClr val="888888"/>
                </a:solidFill>
              </a:defRPr>
            </a:lvl4pPr>
            <a:lvl5pPr lvl="4" algn="ctr">
              <a:spcBef>
                <a:spcPts val="400"/>
              </a:spcBef>
              <a:spcAft>
                <a:spcPts val="0"/>
              </a:spcAft>
              <a:buClr>
                <a:srgbClr val="888888"/>
              </a:buClr>
              <a:buSzPts val="2000"/>
              <a:buFont typeface="Avenir"/>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44016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 name="Google Shape;20;p4"/>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 name="Shape 25"/>
        <p:cNvGrpSpPr/>
        <p:nvPr/>
      </p:nvGrpSpPr>
      <p:grpSpPr>
        <a:xfrm>
          <a:off x="0" y="0"/>
          <a:ext cx="0" cy="0"/>
          <a:chOff x="0" y="0"/>
          <a:chExt cx="0" cy="0"/>
        </a:xfrm>
      </p:grpSpPr>
      <p:sp>
        <p:nvSpPr>
          <p:cNvPr id="26" name="Google Shape;26;p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6"/>
          <p:cNvSpPr/>
          <p:nvPr>
            <p:ph idx="2" type="pic"/>
          </p:nvPr>
        </p:nvSpPr>
        <p:spPr>
          <a:xfrm>
            <a:off x="1792288" y="612775"/>
            <a:ext cx="5486400" cy="4114800"/>
          </a:xfrm>
          <a:prstGeom prst="rect">
            <a:avLst/>
          </a:prstGeom>
          <a:noFill/>
          <a:ln>
            <a:noFill/>
          </a:ln>
        </p:spPr>
      </p:sp>
      <p:sp>
        <p:nvSpPr>
          <p:cNvPr id="28" name="Google Shape;28;p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venir"/>
              <a:buNone/>
              <a:defRPr sz="1400"/>
            </a:lvl1pPr>
            <a:lvl2pPr indent="-228600" lvl="1" marL="914400" algn="l">
              <a:spcBef>
                <a:spcPts val="240"/>
              </a:spcBef>
              <a:spcAft>
                <a:spcPts val="0"/>
              </a:spcAft>
              <a:buClr>
                <a:schemeClr val="dk1"/>
              </a:buClr>
              <a:buSzPts val="1200"/>
              <a:buFont typeface="Avenir"/>
              <a:buNone/>
              <a:defRPr sz="1200"/>
            </a:lvl2pPr>
            <a:lvl3pPr indent="-228600" lvl="2" marL="1371600" algn="l">
              <a:spcBef>
                <a:spcPts val="200"/>
              </a:spcBef>
              <a:spcAft>
                <a:spcPts val="0"/>
              </a:spcAft>
              <a:buClr>
                <a:schemeClr val="dk1"/>
              </a:buClr>
              <a:buSzPts val="1000"/>
              <a:buFont typeface="Avenir"/>
              <a:buNone/>
              <a:defRPr sz="1000"/>
            </a:lvl3pPr>
            <a:lvl4pPr indent="-228600" lvl="3" marL="1828800" algn="l">
              <a:spcBef>
                <a:spcPts val="180"/>
              </a:spcBef>
              <a:spcAft>
                <a:spcPts val="0"/>
              </a:spcAft>
              <a:buClr>
                <a:schemeClr val="dk1"/>
              </a:buClr>
              <a:buSzPts val="900"/>
              <a:buFont typeface="Avenir"/>
              <a:buNone/>
              <a:defRPr sz="900"/>
            </a:lvl4pPr>
            <a:lvl5pPr indent="-228600" lvl="4" marL="2286000" algn="l">
              <a:spcBef>
                <a:spcPts val="180"/>
              </a:spcBef>
              <a:spcAft>
                <a:spcPts val="0"/>
              </a:spcAft>
              <a:buClr>
                <a:schemeClr val="dk1"/>
              </a:buClr>
              <a:buSzPts val="900"/>
              <a:buFont typeface="Avenir"/>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9"/>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44016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9"/>
          <p:cNvSpPr txBox="1"/>
          <p:nvPr>
            <p:ph idx="1" type="body"/>
          </p:nvPr>
        </p:nvSpPr>
        <p:spPr>
          <a:xfrm>
            <a:off x="457200" y="1600201"/>
            <a:ext cx="4038600" cy="41910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venir"/>
              <a:buChar char="•"/>
              <a:defRPr sz="2400"/>
            </a:lvl1pPr>
            <a:lvl2pPr indent="-355600" lvl="1" marL="914400" algn="l">
              <a:spcBef>
                <a:spcPts val="400"/>
              </a:spcBef>
              <a:spcAft>
                <a:spcPts val="0"/>
              </a:spcAft>
              <a:buClr>
                <a:schemeClr val="dk1"/>
              </a:buClr>
              <a:buSzPts val="2000"/>
              <a:buFont typeface="Avenir"/>
              <a:buChar char="•"/>
              <a:defRPr sz="2000"/>
            </a:lvl2pPr>
            <a:lvl3pPr indent="-342900" lvl="2" marL="1371600" algn="l">
              <a:spcBef>
                <a:spcPts val="360"/>
              </a:spcBef>
              <a:spcAft>
                <a:spcPts val="0"/>
              </a:spcAft>
              <a:buClr>
                <a:schemeClr val="dk1"/>
              </a:buClr>
              <a:buSzPts val="1800"/>
              <a:buFont typeface="Avenir"/>
              <a:buChar char="•"/>
              <a:defRPr sz="1800"/>
            </a:lvl3pPr>
            <a:lvl4pPr indent="-342900" lvl="3" marL="1828800" algn="l">
              <a:spcBef>
                <a:spcPts val="360"/>
              </a:spcBef>
              <a:spcAft>
                <a:spcPts val="0"/>
              </a:spcAft>
              <a:buClr>
                <a:schemeClr val="dk1"/>
              </a:buClr>
              <a:buSzPts val="1800"/>
              <a:buFont typeface="Avenir"/>
              <a:buChar char="•"/>
              <a:defRPr sz="1800"/>
            </a:lvl4pPr>
            <a:lvl5pPr indent="-342900" lvl="4" marL="2286000" algn="l">
              <a:spcBef>
                <a:spcPts val="360"/>
              </a:spcBef>
              <a:spcAft>
                <a:spcPts val="0"/>
              </a:spcAft>
              <a:buClr>
                <a:schemeClr val="dk1"/>
              </a:buClr>
              <a:buSzPts val="1800"/>
              <a:buFont typeface="Avenir"/>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venir"/>
              <a:buChar char="•"/>
              <a:defRPr sz="2400"/>
            </a:lvl1pPr>
            <a:lvl2pPr indent="-355600" lvl="1" marL="914400" algn="l">
              <a:spcBef>
                <a:spcPts val="400"/>
              </a:spcBef>
              <a:spcAft>
                <a:spcPts val="0"/>
              </a:spcAft>
              <a:buClr>
                <a:schemeClr val="dk1"/>
              </a:buClr>
              <a:buSzPts val="2000"/>
              <a:buFont typeface="Avenir"/>
              <a:buChar char="•"/>
              <a:defRPr sz="2000"/>
            </a:lvl2pPr>
            <a:lvl3pPr indent="-342900" lvl="2" marL="1371600" algn="l">
              <a:spcBef>
                <a:spcPts val="360"/>
              </a:spcBef>
              <a:spcAft>
                <a:spcPts val="0"/>
              </a:spcAft>
              <a:buClr>
                <a:schemeClr val="dk1"/>
              </a:buClr>
              <a:buSzPts val="1800"/>
              <a:buFont typeface="Avenir"/>
              <a:buChar char="•"/>
              <a:defRPr sz="1800"/>
            </a:lvl3pPr>
            <a:lvl4pPr indent="-342900" lvl="3" marL="1828800" algn="l">
              <a:spcBef>
                <a:spcPts val="360"/>
              </a:spcBef>
              <a:spcAft>
                <a:spcPts val="0"/>
              </a:spcAft>
              <a:buClr>
                <a:schemeClr val="dk1"/>
              </a:buClr>
              <a:buSzPts val="1800"/>
              <a:buFont typeface="Avenir"/>
              <a:buChar char="•"/>
              <a:defRPr sz="1800"/>
            </a:lvl4pPr>
            <a:lvl5pPr indent="-342900" lvl="4" marL="2286000" algn="l">
              <a:spcBef>
                <a:spcPts val="360"/>
              </a:spcBef>
              <a:spcAft>
                <a:spcPts val="0"/>
              </a:spcAft>
              <a:buClr>
                <a:schemeClr val="dk1"/>
              </a:buClr>
              <a:buSzPts val="1800"/>
              <a:buFont typeface="Avenir"/>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11"/>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44016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5.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6.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nvSpPr>
        <p:spPr>
          <a:xfrm>
            <a:off x="1219200" y="6334125"/>
            <a:ext cx="261778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Avenir"/>
              <a:buNone/>
            </a:pPr>
            <a:r>
              <a:rPr b="0" i="0" lang="en-US" sz="1600" u="none" cap="none" strike="noStrike">
                <a:solidFill>
                  <a:schemeClr val="lt1"/>
                </a:solidFill>
                <a:latin typeface="Avenir"/>
                <a:ea typeface="Avenir"/>
                <a:cs typeface="Avenir"/>
                <a:sym typeface="Avenir"/>
              </a:rPr>
              <a:t>omenNC.org</a:t>
            </a:r>
            <a:endParaRPr/>
          </a:p>
          <a:p>
            <a:pPr indent="0" lvl="0" marL="0" marR="0" rtl="0" algn="l">
              <a:lnSpc>
                <a:spcPct val="100000"/>
              </a:lnSpc>
              <a:spcBef>
                <a:spcPts val="0"/>
              </a:spcBef>
              <a:spcAft>
                <a:spcPts val="0"/>
              </a:spcAft>
              <a:buClr>
                <a:srgbClr val="EE7907"/>
              </a:buClr>
              <a:buSzPts val="1200"/>
              <a:buFont typeface="Avenir"/>
              <a:buNone/>
            </a:pPr>
            <a:r>
              <a:rPr b="0" i="0" lang="en-US" sz="1200" u="none" cap="none" strike="noStrike">
                <a:solidFill>
                  <a:srgbClr val="EE7907"/>
                </a:solidFill>
                <a:latin typeface="Avenir"/>
                <a:ea typeface="Avenir"/>
                <a:cs typeface="Avenir"/>
                <a:sym typeface="Avenir"/>
              </a:rPr>
              <a:t>NC Committee for CEDAW/CSW</a:t>
            </a:r>
            <a:endParaRPr/>
          </a:p>
        </p:txBody>
      </p:sp>
      <p:cxnSp>
        <p:nvCxnSpPr>
          <p:cNvPr id="7" name="Google Shape;7;p1"/>
          <p:cNvCxnSpPr/>
          <p:nvPr/>
        </p:nvCxnSpPr>
        <p:spPr>
          <a:xfrm>
            <a:off x="685800" y="3062287"/>
            <a:ext cx="7772400" cy="0"/>
          </a:xfrm>
          <a:prstGeom prst="straightConnector1">
            <a:avLst/>
          </a:prstGeom>
          <a:noFill/>
          <a:ln cap="flat" cmpd="sng" w="9525">
            <a:solidFill>
              <a:srgbClr val="A6A6A6"/>
            </a:solidFill>
            <a:prstDash val="solid"/>
            <a:miter lim="800000"/>
            <a:headEnd len="med" w="med" type="none"/>
            <a:tailEnd len="med" w="med" type="none"/>
          </a:ln>
        </p:spPr>
      </p:cxnSp>
      <p:sp>
        <p:nvSpPr>
          <p:cNvPr id="8" name="Google Shape;8;p1"/>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5pPr>
            <a:lvl6pPr lvl="5"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9pPr>
          </a:lstStyle>
          <a:p/>
        </p:txBody>
      </p:sp>
      <p:sp>
        <p:nvSpPr>
          <p:cNvPr id="9" name="Google Shape;9;p1"/>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venir"/>
              <a:buChar char="•"/>
              <a:defRPr b="0" i="0" sz="2400" u="none" cap="none" strike="noStrike">
                <a:solidFill>
                  <a:schemeClr val="dk1"/>
                </a:solidFill>
                <a:latin typeface="Avenir"/>
                <a:ea typeface="Avenir"/>
                <a:cs typeface="Avenir"/>
                <a:sym typeface="Avenir"/>
              </a:defRPr>
            </a:lvl1pPr>
            <a:lvl2pPr indent="-355600" lvl="1" marL="9144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2pPr>
            <a:lvl3pPr indent="-342900" lvl="2" marL="1371600" marR="0" rtl="0" algn="l">
              <a:spcBef>
                <a:spcPts val="36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3pPr>
            <a:lvl4pPr indent="-355600" lvl="3" marL="18288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4pPr>
            <a:lvl5pPr indent="-355600" lvl="4" marL="22860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nvSpPr>
        <p:spPr>
          <a:xfrm>
            <a:off x="1219200" y="6334125"/>
            <a:ext cx="261778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Avenir"/>
              <a:buNone/>
            </a:pPr>
            <a:r>
              <a:rPr b="0" i="0" lang="en-US" sz="1600" u="none" cap="none" strike="noStrike">
                <a:solidFill>
                  <a:schemeClr val="lt1"/>
                </a:solidFill>
                <a:latin typeface="Avenir"/>
                <a:ea typeface="Avenir"/>
                <a:cs typeface="Avenir"/>
                <a:sym typeface="Avenir"/>
              </a:rPr>
              <a:t>omenNC.org</a:t>
            </a:r>
            <a:endParaRPr/>
          </a:p>
          <a:p>
            <a:pPr indent="0" lvl="0" marL="0" marR="0" rtl="0" algn="l">
              <a:lnSpc>
                <a:spcPct val="100000"/>
              </a:lnSpc>
              <a:spcBef>
                <a:spcPts val="0"/>
              </a:spcBef>
              <a:spcAft>
                <a:spcPts val="0"/>
              </a:spcAft>
              <a:buClr>
                <a:srgbClr val="EE7907"/>
              </a:buClr>
              <a:buSzPts val="1200"/>
              <a:buFont typeface="Avenir"/>
              <a:buNone/>
            </a:pPr>
            <a:r>
              <a:rPr b="0" i="0" lang="en-US" sz="1200" u="none" cap="none" strike="noStrike">
                <a:solidFill>
                  <a:srgbClr val="EE7907"/>
                </a:solidFill>
                <a:latin typeface="Avenir"/>
                <a:ea typeface="Avenir"/>
                <a:cs typeface="Avenir"/>
                <a:sym typeface="Avenir"/>
              </a:rPr>
              <a:t>NC Committee for CEDAW/CSW</a:t>
            </a:r>
            <a:endParaRPr/>
          </a:p>
        </p:txBody>
      </p:sp>
      <p:cxnSp>
        <p:nvCxnSpPr>
          <p:cNvPr id="15" name="Google Shape;15;p3"/>
          <p:cNvCxnSpPr/>
          <p:nvPr/>
        </p:nvCxnSpPr>
        <p:spPr>
          <a:xfrm>
            <a:off x="457200" y="987425"/>
            <a:ext cx="8229600" cy="3175"/>
          </a:xfrm>
          <a:prstGeom prst="straightConnector1">
            <a:avLst/>
          </a:prstGeom>
          <a:noFill/>
          <a:ln cap="flat" cmpd="sng" w="9525">
            <a:solidFill>
              <a:srgbClr val="A6A6A6"/>
            </a:solidFill>
            <a:prstDash val="solid"/>
            <a:miter lim="800000"/>
            <a:headEnd len="med" w="med" type="none"/>
            <a:tailEnd len="med" w="med" type="none"/>
          </a:ln>
        </p:spPr>
      </p:cxnSp>
      <p:sp>
        <p:nvSpPr>
          <p:cNvPr id="16" name="Google Shape;16;p3"/>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5pPr>
            <a:lvl6pPr lvl="5"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9pPr>
          </a:lstStyle>
          <a:p/>
        </p:txBody>
      </p:sp>
      <p:sp>
        <p:nvSpPr>
          <p:cNvPr id="17" name="Google Shape;17;p3"/>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venir"/>
              <a:buChar char="•"/>
              <a:defRPr b="0" i="0" sz="2400" u="none" cap="none" strike="noStrike">
                <a:solidFill>
                  <a:schemeClr val="dk1"/>
                </a:solidFill>
                <a:latin typeface="Avenir"/>
                <a:ea typeface="Avenir"/>
                <a:cs typeface="Avenir"/>
                <a:sym typeface="Avenir"/>
              </a:defRPr>
            </a:lvl1pPr>
            <a:lvl2pPr indent="-355600" lvl="1" marL="9144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2pPr>
            <a:lvl3pPr indent="-342900" lvl="2" marL="1371600" marR="0" rtl="0" algn="l">
              <a:spcBef>
                <a:spcPts val="36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3pPr>
            <a:lvl4pPr indent="-355600" lvl="3" marL="18288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4pPr>
            <a:lvl5pPr indent="-355600" lvl="4" marL="22860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1" name="Shape 21"/>
        <p:cNvGrpSpPr/>
        <p:nvPr/>
      </p:nvGrpSpPr>
      <p:grpSpPr>
        <a:xfrm>
          <a:off x="0" y="0"/>
          <a:ext cx="0" cy="0"/>
          <a:chOff x="0" y="0"/>
          <a:chExt cx="0" cy="0"/>
        </a:xfrm>
      </p:grpSpPr>
      <p:sp>
        <p:nvSpPr>
          <p:cNvPr id="22" name="Google Shape;22;p5"/>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5pPr>
            <a:lvl6pPr lvl="5"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9pPr>
          </a:lstStyle>
          <a:p/>
        </p:txBody>
      </p:sp>
      <p:sp>
        <p:nvSpPr>
          <p:cNvPr id="23" name="Google Shape;23;p5"/>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venir"/>
              <a:buChar char="•"/>
              <a:defRPr b="0" i="0" sz="2400" u="none" cap="none" strike="noStrike">
                <a:solidFill>
                  <a:schemeClr val="dk1"/>
                </a:solidFill>
                <a:latin typeface="Avenir"/>
                <a:ea typeface="Avenir"/>
                <a:cs typeface="Avenir"/>
                <a:sym typeface="Avenir"/>
              </a:defRPr>
            </a:lvl1pPr>
            <a:lvl2pPr indent="-355600" lvl="1" marL="9144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2pPr>
            <a:lvl3pPr indent="-342900" lvl="2" marL="1371600" marR="0" rtl="0" algn="l">
              <a:spcBef>
                <a:spcPts val="36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3pPr>
            <a:lvl4pPr indent="-355600" lvl="3" marL="18288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4pPr>
            <a:lvl5pPr indent="-355600" lvl="4" marL="22860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nvSpPr>
        <p:spPr>
          <a:xfrm>
            <a:off x="1219200" y="6334125"/>
            <a:ext cx="261778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Avenir"/>
              <a:buNone/>
            </a:pPr>
            <a:r>
              <a:rPr b="0" i="0" lang="en-US" sz="1600" u="none">
                <a:solidFill>
                  <a:schemeClr val="lt1"/>
                </a:solidFill>
                <a:latin typeface="Avenir"/>
                <a:ea typeface="Avenir"/>
                <a:cs typeface="Avenir"/>
                <a:sym typeface="Avenir"/>
              </a:rPr>
              <a:t>omenNC.org</a:t>
            </a:r>
            <a:endParaRPr/>
          </a:p>
          <a:p>
            <a:pPr indent="0" lvl="0" marL="0" marR="0" rtl="0" algn="l">
              <a:lnSpc>
                <a:spcPct val="100000"/>
              </a:lnSpc>
              <a:spcBef>
                <a:spcPts val="0"/>
              </a:spcBef>
              <a:spcAft>
                <a:spcPts val="0"/>
              </a:spcAft>
              <a:buClr>
                <a:srgbClr val="EE7907"/>
              </a:buClr>
              <a:buSzPts val="1200"/>
              <a:buFont typeface="Avenir"/>
              <a:buNone/>
            </a:pPr>
            <a:r>
              <a:rPr b="0" i="0" lang="en-US" sz="1200" u="none">
                <a:solidFill>
                  <a:srgbClr val="EE7907"/>
                </a:solidFill>
                <a:latin typeface="Avenir"/>
                <a:ea typeface="Avenir"/>
                <a:cs typeface="Avenir"/>
                <a:sym typeface="Avenir"/>
              </a:rPr>
              <a:t>NC Committee for CEDAW/CSW</a:t>
            </a:r>
            <a:endParaRPr/>
          </a:p>
        </p:txBody>
      </p:sp>
    </p:spTree>
  </p:cSld>
  <p:clrMap accent1="accent1" accent2="accent2" accent3="accent3" accent4="accent4" accent5="accent5" accent6="accent6" bg1="lt1" bg2="dk2" tx1="dk1" tx2="lt2" folHlink="folHlink" hlink="hlink"/>
  <p:sldLayoutIdLst>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0" name="Shape 30"/>
        <p:cNvGrpSpPr/>
        <p:nvPr/>
      </p:nvGrpSpPr>
      <p:grpSpPr>
        <a:xfrm>
          <a:off x="0" y="0"/>
          <a:ext cx="0" cy="0"/>
          <a:chOff x="0" y="0"/>
          <a:chExt cx="0" cy="0"/>
        </a:xfrm>
      </p:grpSpPr>
      <p:sp>
        <p:nvSpPr>
          <p:cNvPr id="31" name="Google Shape;31;p8"/>
          <p:cNvSpPr txBox="1"/>
          <p:nvPr/>
        </p:nvSpPr>
        <p:spPr>
          <a:xfrm>
            <a:off x="1219200" y="6334125"/>
            <a:ext cx="261778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Avenir"/>
              <a:buNone/>
            </a:pPr>
            <a:r>
              <a:rPr b="0" i="0" lang="en-US" sz="1600" u="none">
                <a:solidFill>
                  <a:schemeClr val="lt1"/>
                </a:solidFill>
                <a:latin typeface="Avenir"/>
                <a:ea typeface="Avenir"/>
                <a:cs typeface="Avenir"/>
                <a:sym typeface="Avenir"/>
              </a:rPr>
              <a:t>omenNC.org</a:t>
            </a:r>
            <a:endParaRPr/>
          </a:p>
          <a:p>
            <a:pPr indent="0" lvl="0" marL="0" marR="0" rtl="0" algn="l">
              <a:lnSpc>
                <a:spcPct val="100000"/>
              </a:lnSpc>
              <a:spcBef>
                <a:spcPts val="0"/>
              </a:spcBef>
              <a:spcAft>
                <a:spcPts val="0"/>
              </a:spcAft>
              <a:buClr>
                <a:srgbClr val="EE7907"/>
              </a:buClr>
              <a:buSzPts val="1200"/>
              <a:buFont typeface="Avenir"/>
              <a:buNone/>
            </a:pPr>
            <a:r>
              <a:rPr b="0" i="0" lang="en-US" sz="1200" u="none">
                <a:solidFill>
                  <a:srgbClr val="EE7907"/>
                </a:solidFill>
                <a:latin typeface="Avenir"/>
                <a:ea typeface="Avenir"/>
                <a:cs typeface="Avenir"/>
                <a:sym typeface="Avenir"/>
              </a:rPr>
              <a:t>NC Committee for CEDAW/CSW</a:t>
            </a:r>
            <a:endParaRPr/>
          </a:p>
        </p:txBody>
      </p:sp>
      <p:cxnSp>
        <p:nvCxnSpPr>
          <p:cNvPr id="32" name="Google Shape;32;p8"/>
          <p:cNvCxnSpPr/>
          <p:nvPr/>
        </p:nvCxnSpPr>
        <p:spPr>
          <a:xfrm>
            <a:off x="457200" y="987425"/>
            <a:ext cx="8229600" cy="3175"/>
          </a:xfrm>
          <a:prstGeom prst="straightConnector1">
            <a:avLst/>
          </a:prstGeom>
          <a:noFill/>
          <a:ln cap="flat" cmpd="sng" w="9525">
            <a:solidFill>
              <a:srgbClr val="A6A6A6"/>
            </a:solidFill>
            <a:prstDash val="solid"/>
            <a:miter lim="800000"/>
            <a:headEnd len="med" w="med" type="none"/>
            <a:tailEnd len="med" w="med" type="none"/>
          </a:ln>
        </p:spPr>
      </p:cxnSp>
      <p:sp>
        <p:nvSpPr>
          <p:cNvPr id="33" name="Google Shape;33;p8"/>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5pPr>
            <a:lvl6pPr lvl="5"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9pPr>
          </a:lstStyle>
          <a:p/>
        </p:txBody>
      </p:sp>
      <p:sp>
        <p:nvSpPr>
          <p:cNvPr id="34" name="Google Shape;34;p8"/>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venir"/>
              <a:buChar char="•"/>
              <a:defRPr b="0" i="0" sz="2400" u="none" cap="none" strike="noStrike">
                <a:solidFill>
                  <a:schemeClr val="dk1"/>
                </a:solidFill>
                <a:latin typeface="Avenir"/>
                <a:ea typeface="Avenir"/>
                <a:cs typeface="Avenir"/>
                <a:sym typeface="Avenir"/>
              </a:defRPr>
            </a:lvl1pPr>
            <a:lvl2pPr indent="-355600" lvl="1" marL="9144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2pPr>
            <a:lvl3pPr indent="-342900" lvl="2" marL="1371600" marR="0" rtl="0" algn="l">
              <a:spcBef>
                <a:spcPts val="36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3pPr>
            <a:lvl4pPr indent="-355600" lvl="3" marL="18288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4pPr>
            <a:lvl5pPr indent="-355600" lvl="4" marL="22860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9" name="Shape 39"/>
        <p:cNvGrpSpPr/>
        <p:nvPr/>
      </p:nvGrpSpPr>
      <p:grpSpPr>
        <a:xfrm>
          <a:off x="0" y="0"/>
          <a:ext cx="0" cy="0"/>
          <a:chOff x="0" y="0"/>
          <a:chExt cx="0" cy="0"/>
        </a:xfrm>
      </p:grpSpPr>
      <p:sp>
        <p:nvSpPr>
          <p:cNvPr id="40" name="Google Shape;40;p10"/>
          <p:cNvSpPr txBox="1"/>
          <p:nvPr/>
        </p:nvSpPr>
        <p:spPr>
          <a:xfrm>
            <a:off x="1219200" y="6334125"/>
            <a:ext cx="261778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Avenir"/>
              <a:buNone/>
            </a:pPr>
            <a:r>
              <a:rPr b="0" i="0" lang="en-US" sz="1600" u="none">
                <a:solidFill>
                  <a:schemeClr val="lt1"/>
                </a:solidFill>
                <a:latin typeface="Avenir"/>
                <a:ea typeface="Avenir"/>
                <a:cs typeface="Avenir"/>
                <a:sym typeface="Avenir"/>
              </a:rPr>
              <a:t>omenNC.org</a:t>
            </a:r>
            <a:endParaRPr/>
          </a:p>
          <a:p>
            <a:pPr indent="0" lvl="0" marL="0" marR="0" rtl="0" algn="l">
              <a:lnSpc>
                <a:spcPct val="100000"/>
              </a:lnSpc>
              <a:spcBef>
                <a:spcPts val="0"/>
              </a:spcBef>
              <a:spcAft>
                <a:spcPts val="0"/>
              </a:spcAft>
              <a:buClr>
                <a:srgbClr val="EE7907"/>
              </a:buClr>
              <a:buSzPts val="1200"/>
              <a:buFont typeface="Avenir"/>
              <a:buNone/>
            </a:pPr>
            <a:r>
              <a:rPr b="0" i="0" lang="en-US" sz="1200" u="none">
                <a:solidFill>
                  <a:srgbClr val="EE7907"/>
                </a:solidFill>
                <a:latin typeface="Avenir"/>
                <a:ea typeface="Avenir"/>
                <a:cs typeface="Avenir"/>
                <a:sym typeface="Avenir"/>
              </a:rPr>
              <a:t>NC Committee for CEDAW/CSW</a:t>
            </a:r>
            <a:endParaRPr/>
          </a:p>
        </p:txBody>
      </p:sp>
      <p:cxnSp>
        <p:nvCxnSpPr>
          <p:cNvPr id="41" name="Google Shape;41;p10"/>
          <p:cNvCxnSpPr/>
          <p:nvPr/>
        </p:nvCxnSpPr>
        <p:spPr>
          <a:xfrm>
            <a:off x="457200" y="987425"/>
            <a:ext cx="8229600" cy="3175"/>
          </a:xfrm>
          <a:prstGeom prst="straightConnector1">
            <a:avLst/>
          </a:prstGeom>
          <a:noFill/>
          <a:ln cap="flat" cmpd="sng" w="9525">
            <a:solidFill>
              <a:srgbClr val="A6A6A6"/>
            </a:solidFill>
            <a:prstDash val="solid"/>
            <a:miter lim="800000"/>
            <a:headEnd len="med" w="med" type="none"/>
            <a:tailEnd len="med" w="med" type="none"/>
          </a:ln>
        </p:spPr>
      </p:cxnSp>
      <p:sp>
        <p:nvSpPr>
          <p:cNvPr id="42" name="Google Shape;42;p10"/>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3200" u="none" cap="none" strike="noStrike">
                <a:solidFill>
                  <a:schemeClr val="dk2"/>
                </a:solidFill>
                <a:latin typeface="Avenir"/>
                <a:ea typeface="Avenir"/>
                <a:cs typeface="Avenir"/>
                <a:sym typeface="Avenir"/>
              </a:defRPr>
            </a:lvl5pPr>
            <a:lvl6pPr lvl="5"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FE6402"/>
                </a:solidFill>
                <a:latin typeface="Calibri"/>
                <a:ea typeface="Calibri"/>
                <a:cs typeface="Calibri"/>
                <a:sym typeface="Calibri"/>
              </a:defRPr>
            </a:lvl9pPr>
          </a:lstStyle>
          <a:p/>
        </p:txBody>
      </p:sp>
      <p:sp>
        <p:nvSpPr>
          <p:cNvPr id="43" name="Google Shape;43;p10"/>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venir"/>
              <a:buChar char="•"/>
              <a:defRPr b="0" i="0" sz="2400" u="none" cap="none" strike="noStrike">
                <a:solidFill>
                  <a:schemeClr val="dk1"/>
                </a:solidFill>
                <a:latin typeface="Avenir"/>
                <a:ea typeface="Avenir"/>
                <a:cs typeface="Avenir"/>
                <a:sym typeface="Avenir"/>
              </a:defRPr>
            </a:lvl1pPr>
            <a:lvl2pPr indent="-355600" lvl="1" marL="9144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2pPr>
            <a:lvl3pPr indent="-342900" lvl="2" marL="1371600" marR="0" rtl="0" algn="l">
              <a:spcBef>
                <a:spcPts val="36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3pPr>
            <a:lvl4pPr indent="-355600" lvl="3" marL="18288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4pPr>
            <a:lvl5pPr indent="-355600" lvl="4" marL="2286000" marR="0" rtl="0" algn="l">
              <a:spcBef>
                <a:spcPts val="4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newamericaneconomy.org/cities-index/interactive-index/?legend=policy-subscor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ncjustice.org/wp-content/uploads/2018/12/BTC-FACT-SHEET-Immigrants-are-Vital-Assets-to-NCs-Economy_Wake-County_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2"/>
          <p:cNvSpPr txBox="1"/>
          <p:nvPr>
            <p:ph type="ctrTitle"/>
          </p:nvPr>
        </p:nvSpPr>
        <p:spPr>
          <a:xfrm>
            <a:off x="685800" y="1809750"/>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440165"/>
              </a:buClr>
              <a:buSzPts val="4000"/>
              <a:buFont typeface="Avenir"/>
              <a:buNone/>
            </a:pPr>
            <a:r>
              <a:rPr b="1" i="0" lang="en-US" sz="4000" u="none">
                <a:solidFill>
                  <a:srgbClr val="440165"/>
                </a:solidFill>
                <a:latin typeface="Avenir"/>
                <a:ea typeface="Avenir"/>
                <a:cs typeface="Avenir"/>
                <a:sym typeface="Avenir"/>
              </a:rPr>
              <a:t>Barriers to Immigrant Women in the Raleigh Metropolitan Area</a:t>
            </a:r>
            <a:br>
              <a:rPr b="1" i="0" lang="en-US" sz="4000" u="none">
                <a:solidFill>
                  <a:srgbClr val="440165"/>
                </a:solidFill>
                <a:latin typeface="Avenir"/>
                <a:ea typeface="Avenir"/>
                <a:cs typeface="Avenir"/>
                <a:sym typeface="Avenir"/>
              </a:rPr>
            </a:br>
            <a:endParaRPr/>
          </a:p>
        </p:txBody>
      </p:sp>
      <p:sp>
        <p:nvSpPr>
          <p:cNvPr id="51" name="Google Shape;51;p12"/>
          <p:cNvSpPr txBox="1"/>
          <p:nvPr>
            <p:ph idx="1" type="subTitle"/>
          </p:nvPr>
        </p:nvSpPr>
        <p:spPr>
          <a:xfrm>
            <a:off x="1371600" y="3279775"/>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7F7F7F"/>
              </a:buClr>
              <a:buSzPts val="2400"/>
              <a:buFont typeface="Avenir"/>
              <a:buNone/>
            </a:pPr>
            <a:r>
              <a:rPr b="0" i="0" lang="en-US" sz="2400" u="none">
                <a:solidFill>
                  <a:srgbClr val="7F7F7F"/>
                </a:solidFill>
                <a:latin typeface="Avenir"/>
                <a:ea typeface="Avenir"/>
                <a:cs typeface="Avenir"/>
                <a:sym typeface="Avenir"/>
              </a:rPr>
              <a:t>Kaitlin Galindo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222250" y="0"/>
            <a:ext cx="8229600" cy="792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40165"/>
              </a:buClr>
              <a:buSzPts val="3200"/>
              <a:buFont typeface="Avenir"/>
              <a:buNone/>
            </a:pPr>
            <a:r>
              <a:rPr b="0" i="0" lang="en-US" sz="3200" u="none">
                <a:solidFill>
                  <a:srgbClr val="440165"/>
                </a:solidFill>
                <a:latin typeface="Avenir"/>
                <a:ea typeface="Avenir"/>
                <a:cs typeface="Avenir"/>
                <a:sym typeface="Avenir"/>
              </a:rPr>
              <a:t>Bibliography</a:t>
            </a:r>
            <a:endParaRPr/>
          </a:p>
        </p:txBody>
      </p:sp>
      <p:sp>
        <p:nvSpPr>
          <p:cNvPr id="149" name="Google Shape;149;p21"/>
          <p:cNvSpPr txBox="1"/>
          <p:nvPr>
            <p:ph idx="1" type="body"/>
          </p:nvPr>
        </p:nvSpPr>
        <p:spPr>
          <a:xfrm>
            <a:off x="222250" y="990600"/>
            <a:ext cx="87630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Altman, Stephanie, and Stephani Becker. The Challenges of Serving Undocumented and Immigrant Families. Siemer Institute for Family Stability and the Sargent Shriver National Center on Poverty Law, 2015, p. 6, The Challenges of Serving Undocumented and Immigrant Families.</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Barnett, W. Steven, and Allison H. Friedman-Krauss. State(s) of Head Start. The National Institute for Early Education Research, 2016, pp. 21–23, State(s) of Head Start.</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Bergson-Shilcock, Amanda. “Ready to Work: Seattle Creates New on-Ramp for Immigrant English Learners.” National Skills Coalition, 1 Jan. 2016, www.nationalskillscoalition.org/news/blog/ready-to-work-seattle-creates-new-on-ramp-for-immigrant-english-learners.</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“Durham Early Head Start - Durham's Partnership for Children.” Durham Partnership for Children, 2018, dpfc.net/our-work/durham-early-head-start/.</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“Durham Literacy Center Impact.” Durham Literacy Center, www.durhamliteracy.org/impact.</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“Early Head Start-Child Care (EHS-CC) Partnerships.” Early Childhood Systems Building Resource Guide, 19 Dec. 2018, childcareta.acf.hhs.gov/topics/early-head-start-child-care-partnerships.</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Gammage M., Strum, P., &amp; Tarantolo, D. (2003). Women immigrants in the United States: Proceedings of a conference sponsored by the Woodrow Wilson International Center for Scholars and the Migration Policy Institute, September 9, 2002. Washington, D.C.: Woodrow Wilson International Center for Scholars.</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Hacker, Karen et al. “Barriers to health care for undocumented immigrants: a literature review”  Risk management and healthcare policy vol. 8 175-83. 30 Oct. 2015, doi:10.2147/RMHP.S70173</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Immigrants in North Carolina. American Immigration Council, 2017, Immigrants in North Carolina</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“Immigrant Women.” HRSA-MCHB, 2013, U.S. Department of Health and Human Services, mchb.hrsa.gov/whusa13/health-status/special-populations/p/immigrant-women.html.</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Kawar, Mary. “Gender and Migration: Why Are Women More Vulnerable?” Gender and Migration: Why Are Women More Vulnerable ?, pp. 71–87., doi:10.4000/books.iheid.6256</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Mark, Michelle. “The 10 Best Cities in the US for Immigrants.” Business Insider, Business Insider, 23 Dec. 2017, www.businessinsider.com/top-10-us-cities-for-immigrants-2017-12.</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“Mayors: Chapel Hill, Carrboro Not Affected by Executive Order on Sanctuary Cities.” Chapelboro.com, 1 Feb. 2017, chapelboro.com/news/state-news/mayors-chapel-hill-carrboro-sanctuary-cities.</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McHugh , Margie, and A. E. Challior. Improving Immigrants' Employment Prospects through Work-Focused Language Instruction. Migration Policy Institute, 2011, Improving Immigrants' Employment Prospects through Work-Focused Language Instruction.</a:t>
            </a:r>
            <a:endParaRPr/>
          </a:p>
          <a:p>
            <a:pPr indent="-342900" lvl="0" marL="342900" marR="0" rtl="0" algn="l">
              <a:lnSpc>
                <a:spcPct val="100000"/>
              </a:lnSpc>
              <a:spcBef>
                <a:spcPts val="200"/>
              </a:spcBef>
              <a:spcAft>
                <a:spcPts val="0"/>
              </a:spcAft>
              <a:buClr>
                <a:schemeClr val="dk1"/>
              </a:buClr>
              <a:buSzPts val="1000"/>
              <a:buFont typeface="Avenir"/>
              <a:buChar char="•"/>
            </a:pPr>
            <a:r>
              <a:rPr b="0" i="0" lang="en-US" sz="1000" u="none">
                <a:solidFill>
                  <a:schemeClr val="dk1"/>
                </a:solidFill>
                <a:latin typeface="Avenir"/>
                <a:ea typeface="Avenir"/>
                <a:cs typeface="Avenir"/>
                <a:sym typeface="Avenir"/>
              </a:rPr>
              <a:t>New American Economy Interactive Index, Urban Institute, 2018, </a:t>
            </a:r>
            <a:r>
              <a:rPr b="0" i="0" lang="en-US" sz="1000" u="sng">
                <a:solidFill>
                  <a:schemeClr val="hlink"/>
                </a:solidFill>
                <a:latin typeface="Avenir"/>
                <a:ea typeface="Avenir"/>
                <a:cs typeface="Avenir"/>
                <a:sym typeface="Avenir"/>
                <a:hlinkClick r:id="rId3"/>
              </a:rPr>
              <a:t>www.newamericaneconomy.org/cities-index/interactive-index/?legend=policy-subscore</a:t>
            </a:r>
            <a:r>
              <a:rPr b="0" i="0" lang="en-US" sz="1000" u="none">
                <a:solidFill>
                  <a:schemeClr val="dk1"/>
                </a:solidFill>
                <a:latin typeface="Avenir"/>
                <a:ea typeface="Avenir"/>
                <a:cs typeface="Avenir"/>
                <a:sym typeface="Avenir"/>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40165"/>
              </a:buClr>
              <a:buSzPts val="3200"/>
              <a:buFont typeface="Avenir"/>
              <a:buNone/>
            </a:pPr>
            <a:r>
              <a:rPr b="0" i="0" lang="en-US" sz="3200" u="none">
                <a:solidFill>
                  <a:srgbClr val="440165"/>
                </a:solidFill>
                <a:latin typeface="Avenir"/>
                <a:ea typeface="Avenir"/>
                <a:cs typeface="Avenir"/>
                <a:sym typeface="Avenir"/>
              </a:rPr>
              <a:t>Bibliography Continued</a:t>
            </a:r>
            <a:endParaRPr/>
          </a:p>
        </p:txBody>
      </p:sp>
      <p:sp>
        <p:nvSpPr>
          <p:cNvPr id="155" name="Google Shape;155;p22"/>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Avenir"/>
              <a:buChar char="•"/>
            </a:pPr>
            <a:r>
              <a:rPr b="0" i="0" lang="en-US" sz="1200" u="none">
                <a:solidFill>
                  <a:schemeClr val="dk1"/>
                </a:solidFill>
                <a:latin typeface="Avenir"/>
                <a:ea typeface="Avenir"/>
                <a:cs typeface="Avenir"/>
                <a:sym typeface="Avenir"/>
              </a:rPr>
              <a:t>Sawhill, Isabel V. “Kids Need an Early Start: Universal Preschool Education May Be the Best Investment Americans Can Make in Our Children's Education – and Our Nation's Future.” Brookings.edu, The Brookings Institution, 28 July 2016, www.brookings.edu/articles/kids-need-an-early-start-universal-preschool-education-may-be-the-best-investment-americans-can-make-in-our-childrens-education-and-our-nations-future/.</a:t>
            </a:r>
            <a:endParaRPr/>
          </a:p>
          <a:p>
            <a:pPr indent="-342900" lvl="0" marL="342900" marR="0" rtl="0" algn="l">
              <a:lnSpc>
                <a:spcPct val="100000"/>
              </a:lnSpc>
              <a:spcBef>
                <a:spcPts val="240"/>
              </a:spcBef>
              <a:spcAft>
                <a:spcPts val="0"/>
              </a:spcAft>
              <a:buClr>
                <a:schemeClr val="dk1"/>
              </a:buClr>
              <a:buSzPts val="1200"/>
              <a:buFont typeface="Avenir"/>
              <a:buChar char="•"/>
            </a:pPr>
            <a:r>
              <a:rPr b="0" i="0" lang="en-US" sz="1200" u="none">
                <a:solidFill>
                  <a:schemeClr val="dk1"/>
                </a:solidFill>
                <a:latin typeface="Avenir"/>
                <a:ea typeface="Avenir"/>
                <a:cs typeface="Avenir"/>
                <a:sym typeface="Avenir"/>
              </a:rPr>
              <a:t>“Snapshot of Immigrants in North Carolina and Wake County.” North Carolina Justice Center, 2013, </a:t>
            </a:r>
            <a:r>
              <a:rPr b="0" i="0" lang="en-US" sz="1200" u="sng">
                <a:solidFill>
                  <a:schemeClr val="hlink"/>
                </a:solidFill>
                <a:latin typeface="Avenir"/>
                <a:ea typeface="Avenir"/>
                <a:cs typeface="Avenir"/>
                <a:sym typeface="Avenir"/>
                <a:hlinkClick r:id="rId3"/>
              </a:rPr>
              <a:t>www.ncjustice.org/wp-content/uploads/2018/12/BTC-FACT-SHEET-Immigrants-are-Vital-Assets-to-NCs-Economy_Wake-County_0.pdf</a:t>
            </a:r>
            <a:r>
              <a:rPr b="0" i="0" lang="en-US" sz="1200" u="none">
                <a:solidFill>
                  <a:schemeClr val="dk1"/>
                </a:solidFill>
                <a:latin typeface="Avenir"/>
                <a:ea typeface="Avenir"/>
                <a:cs typeface="Avenir"/>
                <a:sym typeface="Avenir"/>
              </a:rPr>
              <a:t>.</a:t>
            </a:r>
            <a:endParaRPr/>
          </a:p>
          <a:p>
            <a:pPr indent="-342900" lvl="0" marL="342900" marR="0" rtl="0" algn="l">
              <a:lnSpc>
                <a:spcPct val="100000"/>
              </a:lnSpc>
              <a:spcBef>
                <a:spcPts val="240"/>
              </a:spcBef>
              <a:spcAft>
                <a:spcPts val="0"/>
              </a:spcAft>
              <a:buClr>
                <a:schemeClr val="dk1"/>
              </a:buClr>
              <a:buSzPts val="1200"/>
              <a:buFont typeface="Avenir"/>
              <a:buChar char="•"/>
            </a:pPr>
            <a:r>
              <a:rPr b="0" i="0" lang="en-US" sz="1200" u="none">
                <a:solidFill>
                  <a:schemeClr val="dk1"/>
                </a:solidFill>
                <a:latin typeface="Avenir"/>
                <a:ea typeface="Avenir"/>
                <a:cs typeface="Avenir"/>
                <a:sym typeface="Avenir"/>
              </a:rPr>
              <a:t>“The Facts on Immigrant Women and Domestic Violence.” Futures Without Violence, www.futureswithoutviolence.org/userfiles/file/Children_and_Families/Immigrant.pdf.</a:t>
            </a:r>
            <a:endParaRPr/>
          </a:p>
          <a:p>
            <a:pPr indent="-342900" lvl="0" marL="342900" marR="0" rtl="0" algn="l">
              <a:lnSpc>
                <a:spcPct val="100000"/>
              </a:lnSpc>
              <a:spcBef>
                <a:spcPts val="240"/>
              </a:spcBef>
              <a:spcAft>
                <a:spcPts val="0"/>
              </a:spcAft>
              <a:buClr>
                <a:schemeClr val="dk1"/>
              </a:buClr>
              <a:buSzPts val="1200"/>
              <a:buFont typeface="Avenir"/>
              <a:buChar char="•"/>
            </a:pPr>
            <a:r>
              <a:rPr b="0" i="0" lang="en-US" sz="1200" u="none">
                <a:solidFill>
                  <a:schemeClr val="dk1"/>
                </a:solidFill>
                <a:latin typeface="Avenir"/>
                <a:ea typeface="Avenir"/>
                <a:cs typeface="Avenir"/>
                <a:sym typeface="Avenir"/>
              </a:rPr>
              <a:t>United States. Department of Homeland Security. Yearbook of Immigration Statistics: 2012. Washington, D.C.: U.S. Department of Homeland Security, Office of Immigration Statistics, 2013.</a:t>
            </a:r>
            <a:endParaRPr/>
          </a:p>
          <a:p>
            <a:pPr indent="-342900" lvl="0" marL="342900" marR="0" rtl="0" algn="l">
              <a:lnSpc>
                <a:spcPct val="100000"/>
              </a:lnSpc>
              <a:spcBef>
                <a:spcPts val="240"/>
              </a:spcBef>
              <a:spcAft>
                <a:spcPts val="0"/>
              </a:spcAft>
              <a:buClr>
                <a:schemeClr val="dk1"/>
              </a:buClr>
              <a:buSzPts val="1200"/>
              <a:buFont typeface="Avenir"/>
              <a:buChar char="•"/>
            </a:pPr>
            <a:r>
              <a:rPr b="0" i="0" lang="en-US" sz="1200" u="none">
                <a:solidFill>
                  <a:schemeClr val="dk1"/>
                </a:solidFill>
                <a:latin typeface="Avenir"/>
                <a:ea typeface="Avenir"/>
                <a:cs typeface="Avenir"/>
                <a:sym typeface="Avenir"/>
              </a:rPr>
              <a:t>“</a:t>
            </a:r>
            <a:r>
              <a:rPr b="0" i="1" lang="en-US" sz="1200" u="none">
                <a:solidFill>
                  <a:schemeClr val="dk1"/>
                </a:solidFill>
                <a:latin typeface="Avenir"/>
                <a:ea typeface="Avenir"/>
                <a:cs typeface="Avenir"/>
                <a:sym typeface="Avenir"/>
              </a:rPr>
              <a:t>Wake County Smart Start”</a:t>
            </a:r>
            <a:r>
              <a:rPr b="0" i="0" lang="en-US" sz="1200" u="none">
                <a:solidFill>
                  <a:schemeClr val="dk1"/>
                </a:solidFill>
                <a:latin typeface="Avenir"/>
                <a:ea typeface="Avenir"/>
                <a:cs typeface="Avenir"/>
                <a:sym typeface="Avenir"/>
              </a:rPr>
              <a:t>, www.wakesmartstart.org/.</a:t>
            </a:r>
            <a:endParaRPr/>
          </a:p>
          <a:p>
            <a:pPr indent="-342900" lvl="0" marL="342900" marR="0" rtl="0" algn="l">
              <a:lnSpc>
                <a:spcPct val="100000"/>
              </a:lnSpc>
              <a:spcBef>
                <a:spcPts val="240"/>
              </a:spcBef>
              <a:spcAft>
                <a:spcPts val="0"/>
              </a:spcAft>
              <a:buClr>
                <a:schemeClr val="dk1"/>
              </a:buClr>
              <a:buSzPts val="1200"/>
              <a:buFont typeface="Avenir"/>
              <a:buChar char="•"/>
            </a:pPr>
            <a:r>
              <a:rPr b="0" i="0" lang="en-US" sz="1200" u="none">
                <a:solidFill>
                  <a:schemeClr val="dk1"/>
                </a:solidFill>
                <a:latin typeface="Avenir"/>
                <a:ea typeface="Avenir"/>
                <a:cs typeface="Avenir"/>
                <a:sym typeface="Avenir"/>
              </a:rPr>
              <a:t>Women Immigrants: Stewards of the 21st Century Family. Brendixen and Associates, 2009, Women Immigrants: Stewards of the 21st Century Family.</a:t>
            </a:r>
            <a:endParaRPr/>
          </a:p>
          <a:p>
            <a:pPr indent="-266700" lvl="0" marL="342900" marR="0" rtl="0" algn="l">
              <a:spcBef>
                <a:spcPts val="240"/>
              </a:spcBef>
              <a:spcAft>
                <a:spcPts val="0"/>
              </a:spcAft>
              <a:buClr>
                <a:schemeClr val="dk1"/>
              </a:buClr>
              <a:buSzPts val="1200"/>
              <a:buFont typeface="Avenir"/>
              <a:buNone/>
            </a:pPr>
            <a:r>
              <a:t/>
            </a:r>
            <a:endParaRPr b="0" i="0" sz="1200" u="none">
              <a:solidFill>
                <a:schemeClr val="dk1"/>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533400" y="336550"/>
            <a:ext cx="8229600" cy="792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40165"/>
              </a:buClr>
              <a:buSzPts val="3200"/>
              <a:buFont typeface="Avenir"/>
              <a:buNone/>
            </a:pPr>
            <a:r>
              <a:rPr b="0" i="0" lang="en-US" sz="3200" u="none">
                <a:solidFill>
                  <a:srgbClr val="440165"/>
                </a:solidFill>
                <a:latin typeface="Avenir"/>
                <a:ea typeface="Avenir"/>
                <a:cs typeface="Avenir"/>
                <a:sym typeface="Avenir"/>
              </a:rPr>
              <a:t>Introduction</a:t>
            </a:r>
            <a:endParaRPr/>
          </a:p>
        </p:txBody>
      </p:sp>
      <p:sp>
        <p:nvSpPr>
          <p:cNvPr id="57" name="Google Shape;57;p13"/>
          <p:cNvSpPr txBox="1"/>
          <p:nvPr>
            <p:ph idx="1" type="body"/>
          </p:nvPr>
        </p:nvSpPr>
        <p:spPr>
          <a:xfrm>
            <a:off x="266700" y="1295400"/>
            <a:ext cx="82296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Avenir"/>
              <a:buChar char="•"/>
            </a:pPr>
            <a:r>
              <a:rPr b="0" i="0" lang="en-US" sz="2400" u="none" cap="none" strike="noStrike">
                <a:solidFill>
                  <a:schemeClr val="dk2"/>
                </a:solidFill>
                <a:latin typeface="Avenir"/>
                <a:ea typeface="Avenir"/>
                <a:cs typeface="Avenir"/>
                <a:sym typeface="Avenir"/>
              </a:rPr>
              <a:t>Who am I?</a:t>
            </a:r>
            <a:endParaRPr/>
          </a:p>
          <a:p>
            <a:pPr indent="-342900" lvl="0" marL="342900" marR="0" rtl="0" algn="l">
              <a:lnSpc>
                <a:spcPct val="100000"/>
              </a:lnSpc>
              <a:spcBef>
                <a:spcPts val="480"/>
              </a:spcBef>
              <a:spcAft>
                <a:spcPts val="0"/>
              </a:spcAft>
              <a:buClr>
                <a:schemeClr val="dk2"/>
              </a:buClr>
              <a:buSzPts val="2400"/>
              <a:buFont typeface="Avenir"/>
              <a:buChar char="•"/>
            </a:pPr>
            <a:r>
              <a:rPr b="0" i="0" lang="en-US" sz="2400" u="none" cap="none" strike="noStrike">
                <a:solidFill>
                  <a:schemeClr val="dk2"/>
                </a:solidFill>
                <a:latin typeface="Avenir"/>
                <a:ea typeface="Avenir"/>
                <a:cs typeface="Avenir"/>
                <a:sym typeface="Avenir"/>
              </a:rPr>
              <a:t>Inspiration for this research ?</a:t>
            </a:r>
            <a:endParaRPr b="0" i="0" sz="2400" u="none" cap="none" strike="noStrike">
              <a:solidFill>
                <a:schemeClr val="dk1"/>
              </a:solidFill>
              <a:latin typeface="Avenir"/>
              <a:ea typeface="Avenir"/>
              <a:cs typeface="Avenir"/>
              <a:sym typeface="Avenir"/>
            </a:endParaRPr>
          </a:p>
          <a:p>
            <a:pPr indent="-190500" lvl="0" marL="342900" marR="0" rtl="0" algn="l">
              <a:spcBef>
                <a:spcPts val="480"/>
              </a:spcBef>
              <a:spcAft>
                <a:spcPts val="0"/>
              </a:spcAft>
              <a:buClr>
                <a:schemeClr val="dk1"/>
              </a:buClr>
              <a:buSzPts val="2400"/>
              <a:buFont typeface="Avenir"/>
              <a:buNone/>
            </a:pPr>
            <a:r>
              <a:t/>
            </a:r>
            <a:endParaRPr b="0" i="0" sz="2400" u="none">
              <a:solidFill>
                <a:schemeClr val="dk1"/>
              </a:solidFill>
              <a:latin typeface="Avenir"/>
              <a:ea typeface="Avenir"/>
              <a:cs typeface="Avenir"/>
              <a:sym typeface="Avenir"/>
            </a:endParaRPr>
          </a:p>
        </p:txBody>
      </p:sp>
      <p:sp>
        <p:nvSpPr>
          <p:cNvPr id="58" name="Google Shape;58;p13"/>
          <p:cNvSpPr txBox="1"/>
          <p:nvPr/>
        </p:nvSpPr>
        <p:spPr>
          <a:xfrm>
            <a:off x="171450" y="2932112"/>
            <a:ext cx="4572000" cy="262731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2"/>
              </a:buClr>
              <a:buSzPts val="2400"/>
              <a:buFont typeface="Times New Roman"/>
              <a:buNone/>
            </a:pPr>
            <a:r>
              <a:rPr b="0" i="0" lang="en-US" sz="2400" u="none" cap="none" strike="noStrike">
                <a:solidFill>
                  <a:schemeClr val="dk2"/>
                </a:solidFill>
                <a:latin typeface="Times New Roman"/>
                <a:ea typeface="Times New Roman"/>
                <a:cs typeface="Times New Roman"/>
                <a:sym typeface="Times New Roman"/>
              </a:rPr>
              <a:t> </a:t>
            </a:r>
            <a:r>
              <a:rPr b="0" i="0" lang="en-US" sz="2400" u="none" cap="none" strike="noStrike">
                <a:solidFill>
                  <a:schemeClr val="dk2"/>
                </a:solidFill>
                <a:latin typeface="Avenir"/>
                <a:ea typeface="Avenir"/>
                <a:cs typeface="Avenir"/>
                <a:sym typeface="Avenir"/>
              </a:rPr>
              <a:t>Barriers of documentation, language, education, and culture interlock to restrict immigrant women from fully exercising their rights to employment, physical safety, and healthcare in the Raleigh metropolitan area.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457200" y="344487"/>
            <a:ext cx="8229600" cy="792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40165"/>
              </a:buClr>
              <a:buSzPts val="3200"/>
              <a:buFont typeface="Avenir"/>
              <a:buNone/>
            </a:pPr>
            <a:r>
              <a:rPr b="0" i="0" lang="en-US" sz="3200" u="none">
                <a:solidFill>
                  <a:srgbClr val="440165"/>
                </a:solidFill>
                <a:latin typeface="Avenir"/>
                <a:ea typeface="Avenir"/>
                <a:cs typeface="Avenir"/>
                <a:sym typeface="Avenir"/>
              </a:rPr>
              <a:t>Barriers to Immigrant Women: Employment</a:t>
            </a:r>
            <a:endParaRPr/>
          </a:p>
        </p:txBody>
      </p:sp>
      <p:sp>
        <p:nvSpPr>
          <p:cNvPr id="64" name="Google Shape;64;p14"/>
          <p:cNvSpPr txBox="1"/>
          <p:nvPr/>
        </p:nvSpPr>
        <p:spPr>
          <a:xfrm>
            <a:off x="357187" y="1901825"/>
            <a:ext cx="1993900" cy="1293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000"/>
              <a:buFont typeface="Arial"/>
              <a:buNone/>
            </a:pPr>
            <a:r>
              <a:rPr b="0" i="0" lang="en-US" sz="2000" u="none" cap="none" strike="noStrike">
                <a:solidFill>
                  <a:schemeClr val="accent1"/>
                </a:solidFill>
                <a:latin typeface="Arial"/>
                <a:ea typeface="Arial"/>
                <a:cs typeface="Arial"/>
                <a:sym typeface="Arial"/>
              </a:rPr>
              <a:t>Work Force </a:t>
            </a:r>
            <a:endParaRPr/>
          </a:p>
          <a:p>
            <a:pPr indent="0" lvl="0" marL="0" marR="0" rtl="0" algn="l">
              <a:lnSpc>
                <a:spcPct val="100000"/>
              </a:lnSpc>
              <a:spcBef>
                <a:spcPts val="0"/>
              </a:spcBef>
              <a:spcAft>
                <a:spcPts val="0"/>
              </a:spcAft>
              <a:buClr>
                <a:schemeClr val="accent1"/>
              </a:buClr>
              <a:buSzPts val="2000"/>
              <a:buFont typeface="Arial"/>
              <a:buNone/>
            </a:pPr>
            <a:r>
              <a:rPr b="0" i="0" lang="en-US" sz="2000" u="none" cap="none" strike="noStrike">
                <a:solidFill>
                  <a:schemeClr val="accent1"/>
                </a:solidFill>
                <a:latin typeface="Arial"/>
                <a:ea typeface="Arial"/>
                <a:cs typeface="Arial"/>
                <a:sym typeface="Arial"/>
              </a:rPr>
              <a:t>Participation Rate</a:t>
            </a:r>
            <a:endParaRPr/>
          </a:p>
          <a:p>
            <a:pPr indent="0" lvl="0" marL="0" marR="0" rtl="0" algn="l">
              <a:lnSpc>
                <a:spcPct val="100000"/>
              </a:lnSpc>
              <a:spcBef>
                <a:spcPts val="0"/>
              </a:spcBef>
              <a:spcAft>
                <a:spcPts val="0"/>
              </a:spcAft>
              <a:buNone/>
            </a:pPr>
            <a:r>
              <a:t/>
            </a:r>
            <a:endParaRPr b="0" i="0" sz="2000" u="none">
              <a:solidFill>
                <a:schemeClr val="accent1"/>
              </a:solidFill>
              <a:latin typeface="Arial"/>
              <a:ea typeface="Arial"/>
              <a:cs typeface="Arial"/>
              <a:sym typeface="Arial"/>
            </a:endParaRPr>
          </a:p>
        </p:txBody>
      </p:sp>
      <p:sp>
        <p:nvSpPr>
          <p:cNvPr id="65" name="Google Shape;65;p14"/>
          <p:cNvSpPr txBox="1"/>
          <p:nvPr/>
        </p:nvSpPr>
        <p:spPr>
          <a:xfrm>
            <a:off x="7489825" y="2019300"/>
            <a:ext cx="8858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400"/>
              <a:buFont typeface="Arial"/>
              <a:buNone/>
            </a:pPr>
            <a:r>
              <a:rPr b="0" i="0" lang="en-US" sz="2400" u="none">
                <a:solidFill>
                  <a:schemeClr val="accent1"/>
                </a:solidFill>
                <a:latin typeface="Arial"/>
                <a:ea typeface="Arial"/>
                <a:cs typeface="Arial"/>
                <a:sym typeface="Arial"/>
              </a:rPr>
              <a:t>59%</a:t>
            </a:r>
            <a:endParaRPr/>
          </a:p>
        </p:txBody>
      </p:sp>
      <p:sp>
        <p:nvSpPr>
          <p:cNvPr id="66" name="Google Shape;66;p14"/>
          <p:cNvSpPr txBox="1"/>
          <p:nvPr/>
        </p:nvSpPr>
        <p:spPr>
          <a:xfrm>
            <a:off x="2725737" y="2016125"/>
            <a:ext cx="81915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400"/>
              <a:buFont typeface="Arial"/>
              <a:buNone/>
            </a:pPr>
            <a:r>
              <a:rPr b="0" i="0" lang="en-US" sz="2400" u="none">
                <a:solidFill>
                  <a:schemeClr val="accent1"/>
                </a:solidFill>
                <a:latin typeface="Arial"/>
                <a:ea typeface="Arial"/>
                <a:cs typeface="Arial"/>
                <a:sym typeface="Arial"/>
              </a:rPr>
              <a:t>56%</a:t>
            </a:r>
            <a:endParaRPr/>
          </a:p>
        </p:txBody>
      </p:sp>
      <p:sp>
        <p:nvSpPr>
          <p:cNvPr id="67" name="Google Shape;67;p14"/>
          <p:cNvSpPr txBox="1"/>
          <p:nvPr>
            <p:ph idx="1" type="body"/>
          </p:nvPr>
        </p:nvSpPr>
        <p:spPr>
          <a:xfrm>
            <a:off x="3273425" y="1133475"/>
            <a:ext cx="717550" cy="719137"/>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8" name="Google Shape;68;p14"/>
          <p:cNvSpPr txBox="1"/>
          <p:nvPr/>
        </p:nvSpPr>
        <p:spPr>
          <a:xfrm>
            <a:off x="5100637" y="2030412"/>
            <a:ext cx="81915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400"/>
              <a:buFont typeface="Arial"/>
              <a:buNone/>
            </a:pPr>
            <a:r>
              <a:rPr b="0" i="0" lang="en-US" sz="2400" u="none">
                <a:solidFill>
                  <a:schemeClr val="accent1"/>
                </a:solidFill>
                <a:latin typeface="Arial"/>
                <a:ea typeface="Arial"/>
                <a:cs typeface="Arial"/>
                <a:sym typeface="Arial"/>
              </a:rPr>
              <a:t>69.1</a:t>
            </a:r>
            <a:endParaRPr/>
          </a:p>
        </p:txBody>
      </p:sp>
      <p:sp>
        <p:nvSpPr>
          <p:cNvPr id="69" name="Google Shape;69;p14"/>
          <p:cNvSpPr txBox="1"/>
          <p:nvPr/>
        </p:nvSpPr>
        <p:spPr>
          <a:xfrm>
            <a:off x="357187" y="2898775"/>
            <a:ext cx="2662237"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000"/>
              <a:buFont typeface="Arial"/>
              <a:buNone/>
            </a:pPr>
            <a:r>
              <a:rPr b="0" i="0" lang="en-US" sz="2000" u="none">
                <a:solidFill>
                  <a:schemeClr val="accent1"/>
                </a:solidFill>
                <a:latin typeface="Arial"/>
                <a:ea typeface="Arial"/>
                <a:cs typeface="Arial"/>
                <a:sym typeface="Arial"/>
              </a:rPr>
              <a:t>Annual Median Income </a:t>
            </a:r>
            <a:endParaRPr/>
          </a:p>
        </p:txBody>
      </p:sp>
      <p:sp>
        <p:nvSpPr>
          <p:cNvPr id="70" name="Google Shape;70;p14"/>
          <p:cNvSpPr txBox="1"/>
          <p:nvPr/>
        </p:nvSpPr>
        <p:spPr>
          <a:xfrm>
            <a:off x="7304087" y="2727325"/>
            <a:ext cx="13827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t>
            </a:r>
            <a:r>
              <a:rPr b="0" i="0" lang="en-US" sz="2400" u="none">
                <a:solidFill>
                  <a:schemeClr val="accent1"/>
                </a:solidFill>
                <a:latin typeface="Arial"/>
                <a:ea typeface="Arial"/>
                <a:cs typeface="Arial"/>
                <a:sym typeface="Arial"/>
              </a:rPr>
              <a:t>38,514</a:t>
            </a:r>
            <a:r>
              <a:rPr b="0" i="0" lang="en-US" sz="2400" u="none">
                <a:solidFill>
                  <a:schemeClr val="dk1"/>
                </a:solidFill>
                <a:latin typeface="Arial"/>
                <a:ea typeface="Arial"/>
                <a:cs typeface="Arial"/>
                <a:sym typeface="Arial"/>
              </a:rPr>
              <a:t> </a:t>
            </a:r>
            <a:endParaRPr/>
          </a:p>
        </p:txBody>
      </p:sp>
      <p:sp>
        <p:nvSpPr>
          <p:cNvPr id="71" name="Google Shape;71;p14"/>
          <p:cNvSpPr txBox="1"/>
          <p:nvPr/>
        </p:nvSpPr>
        <p:spPr>
          <a:xfrm>
            <a:off x="4818062" y="2733675"/>
            <a:ext cx="13843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t>
            </a:r>
            <a:r>
              <a:rPr b="0" i="0" lang="en-US" sz="2400" u="none">
                <a:solidFill>
                  <a:schemeClr val="accent1"/>
                </a:solidFill>
                <a:latin typeface="Arial"/>
                <a:ea typeface="Arial"/>
                <a:cs typeface="Arial"/>
                <a:sym typeface="Arial"/>
              </a:rPr>
              <a:t>36,802</a:t>
            </a:r>
            <a:r>
              <a:rPr b="0" i="0" lang="en-US" sz="2400" u="none">
                <a:solidFill>
                  <a:schemeClr val="dk1"/>
                </a:solidFill>
                <a:latin typeface="Arial"/>
                <a:ea typeface="Arial"/>
                <a:cs typeface="Arial"/>
                <a:sym typeface="Arial"/>
              </a:rPr>
              <a:t> </a:t>
            </a:r>
            <a:endParaRPr/>
          </a:p>
        </p:txBody>
      </p:sp>
      <p:sp>
        <p:nvSpPr>
          <p:cNvPr id="72" name="Google Shape;72;p14"/>
          <p:cNvSpPr txBox="1"/>
          <p:nvPr/>
        </p:nvSpPr>
        <p:spPr>
          <a:xfrm>
            <a:off x="2581275" y="2760662"/>
            <a:ext cx="13827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400"/>
              <a:buFont typeface="Arial"/>
              <a:buNone/>
            </a:pPr>
            <a:r>
              <a:rPr b="0" i="0" lang="en-US" sz="2400" u="none">
                <a:solidFill>
                  <a:schemeClr val="accent1"/>
                </a:solidFill>
                <a:latin typeface="Arial"/>
                <a:ea typeface="Arial"/>
                <a:cs typeface="Arial"/>
                <a:sym typeface="Arial"/>
              </a:rPr>
              <a:t>$32,015 </a:t>
            </a:r>
            <a:endParaRPr/>
          </a:p>
        </p:txBody>
      </p:sp>
      <p:sp>
        <p:nvSpPr>
          <p:cNvPr id="73" name="Google Shape;73;p14"/>
          <p:cNvSpPr/>
          <p:nvPr/>
        </p:nvSpPr>
        <p:spPr>
          <a:xfrm>
            <a:off x="3340100" y="4213225"/>
            <a:ext cx="2236787" cy="1654175"/>
          </a:xfrm>
          <a:prstGeom prst="homePlate">
            <a:avLst>
              <a:gd fmla="val 13613" name="adj"/>
            </a:avLst>
          </a:prstGeom>
          <a:solidFill>
            <a:srgbClr val="CCC1DA"/>
          </a:solidFill>
          <a:ln cap="flat" cmpd="sng" w="25400">
            <a:solidFill>
              <a:srgbClr val="CCC1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 name="Google Shape;74;p14"/>
          <p:cNvSpPr/>
          <p:nvPr/>
        </p:nvSpPr>
        <p:spPr>
          <a:xfrm>
            <a:off x="1970087" y="4206875"/>
            <a:ext cx="2205037" cy="1652587"/>
          </a:xfrm>
          <a:prstGeom prst="homePlate">
            <a:avLst>
              <a:gd fmla="val 13506" name="adj"/>
            </a:avLst>
          </a:prstGeom>
          <a:solidFill>
            <a:srgbClr val="8064A2"/>
          </a:solidFill>
          <a:ln cap="flat" cmpd="sng" w="25400">
            <a:solidFill>
              <a:srgbClr val="8064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 name="Google Shape;75;p14"/>
          <p:cNvSpPr/>
          <p:nvPr/>
        </p:nvSpPr>
        <p:spPr>
          <a:xfrm>
            <a:off x="503237" y="4213225"/>
            <a:ext cx="2279650" cy="1654175"/>
          </a:xfrm>
          <a:prstGeom prst="homePlate">
            <a:avLst>
              <a:gd fmla="val 13763" name="adj"/>
            </a:avLst>
          </a:prstGeom>
          <a:solidFill>
            <a:srgbClr val="604A7B"/>
          </a:solidFill>
          <a:ln cap="flat" cmpd="sng" w="25400">
            <a:solidFill>
              <a:srgbClr val="604A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6" name="Google Shape;76;p14"/>
          <p:cNvSpPr txBox="1"/>
          <p:nvPr/>
        </p:nvSpPr>
        <p:spPr>
          <a:xfrm>
            <a:off x="893762" y="4833937"/>
            <a:ext cx="1589087"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2000"/>
              <a:buFont typeface="Arial"/>
              <a:buNone/>
            </a:pPr>
            <a:r>
              <a:rPr b="0" i="0" lang="en-US" sz="2000" u="none">
                <a:solidFill>
                  <a:srgbClr val="F2F2F2"/>
                </a:solidFill>
                <a:latin typeface="Arial"/>
                <a:ea typeface="Arial"/>
                <a:cs typeface="Arial"/>
                <a:sym typeface="Arial"/>
              </a:rPr>
              <a:t>Childcare</a:t>
            </a:r>
            <a:endParaRPr/>
          </a:p>
        </p:txBody>
      </p:sp>
      <p:sp>
        <p:nvSpPr>
          <p:cNvPr id="77" name="Google Shape;77;p14"/>
          <p:cNvSpPr txBox="1"/>
          <p:nvPr/>
        </p:nvSpPr>
        <p:spPr>
          <a:xfrm>
            <a:off x="2765425" y="4806950"/>
            <a:ext cx="1589087"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2000"/>
              <a:buFont typeface="Arial"/>
              <a:buNone/>
            </a:pPr>
            <a:r>
              <a:rPr b="0" i="0" lang="en-US" sz="2000" u="none">
                <a:solidFill>
                  <a:srgbClr val="F2F2F2"/>
                </a:solidFill>
                <a:latin typeface="Arial"/>
                <a:ea typeface="Arial"/>
                <a:cs typeface="Arial"/>
                <a:sym typeface="Arial"/>
              </a:rPr>
              <a:t>Education</a:t>
            </a:r>
            <a:endParaRPr/>
          </a:p>
        </p:txBody>
      </p:sp>
      <p:sp>
        <p:nvSpPr>
          <p:cNvPr id="78" name="Google Shape;78;p14"/>
          <p:cNvSpPr txBox="1"/>
          <p:nvPr/>
        </p:nvSpPr>
        <p:spPr>
          <a:xfrm>
            <a:off x="4178300" y="4802187"/>
            <a:ext cx="2662237"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2000"/>
              <a:buFont typeface="Arial"/>
              <a:buNone/>
            </a:pPr>
            <a:r>
              <a:rPr b="0" i="0" lang="en-US" sz="2000" u="none">
                <a:solidFill>
                  <a:srgbClr val="F2F2F2"/>
                </a:solidFill>
                <a:latin typeface="Arial"/>
                <a:ea typeface="Arial"/>
                <a:cs typeface="Arial"/>
                <a:sym typeface="Arial"/>
              </a:rPr>
              <a:t>Language</a:t>
            </a:r>
            <a:endParaRPr/>
          </a:p>
        </p:txBody>
      </p:sp>
      <p:sp>
        <p:nvSpPr>
          <p:cNvPr id="79" name="Google Shape;79;p14"/>
          <p:cNvSpPr txBox="1"/>
          <p:nvPr/>
        </p:nvSpPr>
        <p:spPr>
          <a:xfrm>
            <a:off x="357187" y="3606800"/>
            <a:ext cx="2662237"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000"/>
              <a:buFont typeface="Arial"/>
              <a:buNone/>
            </a:pPr>
            <a:r>
              <a:rPr b="0" i="0" lang="en-US" sz="2000" u="none">
                <a:solidFill>
                  <a:schemeClr val="accent1"/>
                </a:solidFill>
                <a:latin typeface="Arial"/>
                <a:ea typeface="Arial"/>
                <a:cs typeface="Arial"/>
                <a:sym typeface="Arial"/>
              </a:rPr>
              <a:t>Poverty Rate</a:t>
            </a:r>
            <a:endParaRPr/>
          </a:p>
        </p:txBody>
      </p:sp>
      <p:sp>
        <p:nvSpPr>
          <p:cNvPr id="80" name="Google Shape;80;p14"/>
          <p:cNvSpPr txBox="1"/>
          <p:nvPr/>
        </p:nvSpPr>
        <p:spPr>
          <a:xfrm>
            <a:off x="5167312" y="3538537"/>
            <a:ext cx="103505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400"/>
              <a:buFont typeface="Arial"/>
              <a:buNone/>
            </a:pPr>
            <a:r>
              <a:rPr b="0" i="0" lang="en-US" sz="2400" u="none">
                <a:solidFill>
                  <a:schemeClr val="accent1"/>
                </a:solidFill>
                <a:latin typeface="Arial"/>
                <a:ea typeface="Arial"/>
                <a:cs typeface="Arial"/>
                <a:sym typeface="Arial"/>
              </a:rPr>
              <a:t>11%</a:t>
            </a:r>
            <a:endParaRPr/>
          </a:p>
        </p:txBody>
      </p:sp>
      <p:sp>
        <p:nvSpPr>
          <p:cNvPr id="81" name="Google Shape;81;p14"/>
          <p:cNvSpPr txBox="1"/>
          <p:nvPr/>
        </p:nvSpPr>
        <p:spPr>
          <a:xfrm>
            <a:off x="7459662" y="3552825"/>
            <a:ext cx="103505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400"/>
              <a:buFont typeface="Arial"/>
              <a:buNone/>
            </a:pPr>
            <a:r>
              <a:rPr b="0" i="0" lang="en-US" sz="2400" u="none">
                <a:solidFill>
                  <a:schemeClr val="accent1"/>
                </a:solidFill>
                <a:latin typeface="Arial"/>
                <a:ea typeface="Arial"/>
                <a:cs typeface="Arial"/>
                <a:sym typeface="Arial"/>
              </a:rPr>
              <a:t>11.2%</a:t>
            </a:r>
            <a:endParaRPr/>
          </a:p>
        </p:txBody>
      </p:sp>
      <p:sp>
        <p:nvSpPr>
          <p:cNvPr id="82" name="Google Shape;82;p14"/>
          <p:cNvSpPr txBox="1"/>
          <p:nvPr/>
        </p:nvSpPr>
        <p:spPr>
          <a:xfrm>
            <a:off x="2755900" y="3552825"/>
            <a:ext cx="1398587"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400"/>
              <a:buFont typeface="Arial"/>
              <a:buNone/>
            </a:pPr>
            <a:r>
              <a:rPr b="0" i="0" lang="en-US" sz="2400" u="none">
                <a:solidFill>
                  <a:schemeClr val="accent1"/>
                </a:solidFill>
                <a:latin typeface="Arial"/>
                <a:ea typeface="Arial"/>
                <a:cs typeface="Arial"/>
                <a:sym typeface="Arial"/>
              </a:rPr>
              <a:t>16.8%</a:t>
            </a:r>
            <a:endParaRPr/>
          </a:p>
        </p:txBody>
      </p:sp>
      <p:sp>
        <p:nvSpPr>
          <p:cNvPr id="83" name="Google Shape;83;p14"/>
          <p:cNvSpPr txBox="1"/>
          <p:nvPr/>
        </p:nvSpPr>
        <p:spPr>
          <a:xfrm>
            <a:off x="5524500" y="4103687"/>
            <a:ext cx="3284537" cy="19383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46C0A"/>
              </a:buClr>
              <a:buSzPts val="2400"/>
              <a:buFont typeface="Avenir"/>
              <a:buNone/>
            </a:pPr>
            <a:r>
              <a:rPr b="0" i="0" lang="en-US" sz="2400" u="none">
                <a:solidFill>
                  <a:srgbClr val="E46C0A"/>
                </a:solidFill>
                <a:latin typeface="Avenir"/>
                <a:ea typeface="Avenir"/>
                <a:cs typeface="Avenir"/>
                <a:sym typeface="Avenir"/>
              </a:rPr>
              <a:t>Immigrant women are disadvantaged when it comes to employment, leading to economic dependency and insecurity.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40165"/>
              </a:buClr>
              <a:buSzPts val="3200"/>
              <a:buFont typeface="Avenir"/>
              <a:buNone/>
            </a:pPr>
            <a:r>
              <a:rPr b="0" i="0" lang="en-US" sz="3200" u="none">
                <a:solidFill>
                  <a:srgbClr val="440165"/>
                </a:solidFill>
                <a:latin typeface="Avenir"/>
                <a:ea typeface="Avenir"/>
                <a:cs typeface="Avenir"/>
                <a:sym typeface="Avenir"/>
              </a:rPr>
              <a:t>Barriers to Immigrant Women: Physical Safety</a:t>
            </a:r>
            <a:endParaRPr/>
          </a:p>
        </p:txBody>
      </p:sp>
      <p:sp>
        <p:nvSpPr>
          <p:cNvPr id="89" name="Google Shape;89;p15"/>
          <p:cNvSpPr txBox="1"/>
          <p:nvPr>
            <p:ph idx="1" type="body"/>
          </p:nvPr>
        </p:nvSpPr>
        <p:spPr>
          <a:xfrm>
            <a:off x="450850" y="1087437"/>
            <a:ext cx="8229600" cy="411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46C0A"/>
              </a:buClr>
              <a:buSzPts val="2400"/>
              <a:buFont typeface="Avenir"/>
              <a:buNone/>
            </a:pPr>
            <a:r>
              <a:rPr b="1" i="1" lang="en-US" sz="2400" u="none">
                <a:solidFill>
                  <a:srgbClr val="E46C0A"/>
                </a:solidFill>
                <a:latin typeface="Avenir"/>
                <a:ea typeface="Avenir"/>
                <a:cs typeface="Avenir"/>
                <a:sym typeface="Avenir"/>
              </a:rPr>
              <a:t>Immigrant women experience higher rates of intimate partner violence than American-born women (“The Facts on Immigrant Women and Domestic Violence”). </a:t>
            </a:r>
            <a:endParaRPr/>
          </a:p>
          <a:p>
            <a:pPr indent="-190500" lvl="0" marL="342900" marR="0" rtl="0" algn="l">
              <a:spcBef>
                <a:spcPts val="480"/>
              </a:spcBef>
              <a:spcAft>
                <a:spcPts val="0"/>
              </a:spcAft>
              <a:buClr>
                <a:schemeClr val="dk1"/>
              </a:buClr>
              <a:buSzPts val="2400"/>
              <a:buFont typeface="Avenir"/>
              <a:buNone/>
            </a:pPr>
            <a:r>
              <a:t/>
            </a:r>
            <a:endParaRPr b="1" i="1" sz="2400" u="none">
              <a:solidFill>
                <a:srgbClr val="E46C0A"/>
              </a:solidFill>
              <a:latin typeface="Avenir"/>
              <a:ea typeface="Avenir"/>
              <a:cs typeface="Avenir"/>
              <a:sym typeface="Avenir"/>
            </a:endParaRPr>
          </a:p>
        </p:txBody>
      </p:sp>
      <p:sp>
        <p:nvSpPr>
          <p:cNvPr id="90" name="Google Shape;90;p15"/>
          <p:cNvSpPr/>
          <p:nvPr/>
        </p:nvSpPr>
        <p:spPr>
          <a:xfrm>
            <a:off x="298450" y="2444750"/>
            <a:ext cx="3581400" cy="3276600"/>
          </a:xfrm>
          <a:prstGeom prst="roundRect">
            <a:avLst>
              <a:gd fmla="val 16667" name="adj"/>
            </a:avLst>
          </a:prstGeom>
          <a:solidFill>
            <a:srgbClr val="604A7B"/>
          </a:solidFill>
          <a:ln cap="flat" cmpd="sng" w="25400">
            <a:solidFill>
              <a:srgbClr val="604A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1" name="Google Shape;91;p15"/>
          <p:cNvSpPr/>
          <p:nvPr/>
        </p:nvSpPr>
        <p:spPr>
          <a:xfrm>
            <a:off x="5334000" y="2444750"/>
            <a:ext cx="3532187" cy="3276600"/>
          </a:xfrm>
          <a:prstGeom prst="roundRect">
            <a:avLst>
              <a:gd fmla="val 16667" name="adj"/>
            </a:avLst>
          </a:prstGeom>
          <a:solidFill>
            <a:srgbClr val="B3A2C7"/>
          </a:solidFill>
          <a:ln cap="flat" cmpd="sng" w="25400">
            <a:solidFill>
              <a:srgbClr val="B3A2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2" name="Google Shape;92;p15"/>
          <p:cNvSpPr/>
          <p:nvPr/>
        </p:nvSpPr>
        <p:spPr>
          <a:xfrm>
            <a:off x="3892550" y="3840162"/>
            <a:ext cx="1455737" cy="487362"/>
          </a:xfrm>
          <a:prstGeom prst="leftRightArrow">
            <a:avLst>
              <a:gd fmla="val 3616" name="adj1"/>
              <a:gd fmla="val 50000" name="adj2"/>
            </a:avLst>
          </a:prstGeom>
          <a:solidFill>
            <a:srgbClr val="E46C0A"/>
          </a:solidFill>
          <a:ln cap="flat" cmpd="sng" w="25400">
            <a:solidFill>
              <a:srgbClr val="E46C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3" name="Google Shape;93;p15"/>
          <p:cNvSpPr txBox="1"/>
          <p:nvPr/>
        </p:nvSpPr>
        <p:spPr>
          <a:xfrm>
            <a:off x="1066800" y="2459037"/>
            <a:ext cx="25146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9D9D9"/>
              </a:buClr>
              <a:buSzPts val="2400"/>
              <a:buFont typeface="Arial"/>
              <a:buNone/>
            </a:pPr>
            <a:r>
              <a:rPr b="0" i="0" lang="en-US" sz="2400" u="none">
                <a:solidFill>
                  <a:srgbClr val="D9D9D9"/>
                </a:solidFill>
                <a:latin typeface="Arial"/>
                <a:ea typeface="Arial"/>
                <a:cs typeface="Arial"/>
                <a:sym typeface="Arial"/>
              </a:rPr>
              <a:t>Real Barriers</a:t>
            </a:r>
            <a:endParaRPr/>
          </a:p>
        </p:txBody>
      </p:sp>
      <p:sp>
        <p:nvSpPr>
          <p:cNvPr id="94" name="Google Shape;94;p15"/>
          <p:cNvSpPr txBox="1"/>
          <p:nvPr/>
        </p:nvSpPr>
        <p:spPr>
          <a:xfrm>
            <a:off x="5826125" y="2465387"/>
            <a:ext cx="29718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9D9D9"/>
              </a:buClr>
              <a:buSzPts val="2400"/>
              <a:buFont typeface="Arial"/>
              <a:buNone/>
            </a:pPr>
            <a:r>
              <a:rPr b="0" i="0" lang="en-US" sz="2400" u="none">
                <a:solidFill>
                  <a:srgbClr val="D9D9D9"/>
                </a:solidFill>
                <a:latin typeface="Arial"/>
                <a:ea typeface="Arial"/>
                <a:cs typeface="Arial"/>
                <a:sym typeface="Arial"/>
              </a:rPr>
              <a:t>Imagined Barriers</a:t>
            </a:r>
            <a:endParaRPr/>
          </a:p>
        </p:txBody>
      </p:sp>
      <p:sp>
        <p:nvSpPr>
          <p:cNvPr id="95" name="Google Shape;95;p15"/>
          <p:cNvSpPr txBox="1"/>
          <p:nvPr/>
        </p:nvSpPr>
        <p:spPr>
          <a:xfrm>
            <a:off x="457200" y="3238500"/>
            <a:ext cx="3317875" cy="15700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9D9D9"/>
              </a:buClr>
              <a:buSzPts val="2400"/>
              <a:buFont typeface="Arial"/>
              <a:buNone/>
            </a:pPr>
            <a:r>
              <a:rPr b="0" i="0" lang="en-US" sz="2400" u="none">
                <a:solidFill>
                  <a:srgbClr val="D9D9D9"/>
                </a:solidFill>
                <a:latin typeface="Arial"/>
                <a:ea typeface="Arial"/>
                <a:cs typeface="Arial"/>
                <a:sym typeface="Arial"/>
              </a:rPr>
              <a:t>Documentation</a:t>
            </a:r>
            <a:endParaRPr/>
          </a:p>
          <a:p>
            <a:pPr indent="0" lvl="0" marL="0" marR="0" rtl="0" algn="ctr">
              <a:lnSpc>
                <a:spcPct val="100000"/>
              </a:lnSpc>
              <a:spcBef>
                <a:spcPts val="0"/>
              </a:spcBef>
              <a:spcAft>
                <a:spcPts val="0"/>
              </a:spcAft>
              <a:buClr>
                <a:schemeClr val="dk1"/>
              </a:buClr>
              <a:buSzPts val="2400"/>
              <a:buFont typeface="Arial"/>
              <a:buNone/>
            </a:pPr>
            <a:r>
              <a:t/>
            </a:r>
            <a:endParaRPr b="0" i="0" sz="2400" u="none">
              <a:solidFill>
                <a:srgbClr val="D9D9D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t/>
            </a:r>
            <a:endParaRPr b="0" i="0" sz="2400" u="none">
              <a:solidFill>
                <a:srgbClr val="D9D9D9"/>
              </a:solidFill>
              <a:latin typeface="Arial"/>
              <a:ea typeface="Arial"/>
              <a:cs typeface="Arial"/>
              <a:sym typeface="Arial"/>
            </a:endParaRPr>
          </a:p>
          <a:p>
            <a:pPr indent="0" lvl="0" marL="0" marR="0" rtl="0" algn="ctr">
              <a:lnSpc>
                <a:spcPct val="100000"/>
              </a:lnSpc>
              <a:spcBef>
                <a:spcPts val="0"/>
              </a:spcBef>
              <a:spcAft>
                <a:spcPts val="0"/>
              </a:spcAft>
              <a:buClr>
                <a:srgbClr val="D9D9D9"/>
              </a:buClr>
              <a:buSzPts val="2400"/>
              <a:buFont typeface="Arial"/>
              <a:buNone/>
            </a:pPr>
            <a:r>
              <a:rPr b="0" i="0" lang="en-US" sz="2400" u="none">
                <a:solidFill>
                  <a:srgbClr val="D9D9D9"/>
                </a:solidFill>
                <a:latin typeface="Arial"/>
                <a:ea typeface="Arial"/>
                <a:cs typeface="Arial"/>
                <a:sym typeface="Arial"/>
              </a:rPr>
              <a:t>Language </a:t>
            </a:r>
            <a:endParaRPr/>
          </a:p>
        </p:txBody>
      </p:sp>
      <p:sp>
        <p:nvSpPr>
          <p:cNvPr id="96" name="Google Shape;96;p15"/>
          <p:cNvSpPr txBox="1"/>
          <p:nvPr/>
        </p:nvSpPr>
        <p:spPr>
          <a:xfrm>
            <a:off x="5486400" y="2805112"/>
            <a:ext cx="3379787" cy="26765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9D9D9"/>
              </a:buClr>
              <a:buSzPts val="2400"/>
              <a:buFont typeface="Arial"/>
              <a:buNone/>
            </a:pPr>
            <a:r>
              <a:rPr b="0" i="0" lang="en-US" sz="2400" u="none">
                <a:solidFill>
                  <a:srgbClr val="D9D9D9"/>
                </a:solidFill>
                <a:latin typeface="Arial"/>
                <a:ea typeface="Arial"/>
                <a:cs typeface="Arial"/>
                <a:sym typeface="Arial"/>
              </a:rPr>
              <a:t>Belief the U.S. legal system do not apply to non-citizens or that seeking law enforcement services may risk one’s ability to stay in the U.S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40165"/>
              </a:buClr>
              <a:buSzPts val="3200"/>
              <a:buFont typeface="Avenir"/>
              <a:buNone/>
            </a:pPr>
            <a:r>
              <a:rPr b="0" i="0" lang="en-US" sz="3200" u="none">
                <a:solidFill>
                  <a:srgbClr val="440165"/>
                </a:solidFill>
                <a:latin typeface="Avenir"/>
                <a:ea typeface="Avenir"/>
                <a:cs typeface="Avenir"/>
                <a:sym typeface="Avenir"/>
              </a:rPr>
              <a:t>Barriers to Immigrant Women: Health </a:t>
            </a:r>
            <a:endParaRPr/>
          </a:p>
        </p:txBody>
      </p:sp>
      <p:sp>
        <p:nvSpPr>
          <p:cNvPr id="102" name="Google Shape;102;p16"/>
          <p:cNvSpPr txBox="1"/>
          <p:nvPr>
            <p:ph idx="1" type="body"/>
          </p:nvPr>
        </p:nvSpPr>
        <p:spPr>
          <a:xfrm>
            <a:off x="519112" y="2046287"/>
            <a:ext cx="3759200" cy="2101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venir"/>
              <a:buNone/>
            </a:pPr>
            <a:r>
              <a:rPr b="0" i="0" lang="en-US" sz="2400" u="none">
                <a:solidFill>
                  <a:schemeClr val="dk2"/>
                </a:solidFill>
                <a:latin typeface="Avenir"/>
                <a:ea typeface="Avenir"/>
                <a:cs typeface="Avenir"/>
                <a:sym typeface="Avenir"/>
              </a:rPr>
              <a:t>Uninsured </a:t>
            </a:r>
            <a:endParaRPr/>
          </a:p>
          <a:p>
            <a:pPr indent="0" lvl="0" marL="0" marR="0" rtl="0" algn="l">
              <a:lnSpc>
                <a:spcPct val="100000"/>
              </a:lnSpc>
              <a:spcBef>
                <a:spcPts val="480"/>
              </a:spcBef>
              <a:spcAft>
                <a:spcPts val="0"/>
              </a:spcAft>
              <a:buClr>
                <a:schemeClr val="dk1"/>
              </a:buClr>
              <a:buSzPts val="2400"/>
              <a:buFont typeface="Avenir"/>
              <a:buNone/>
            </a:pPr>
            <a:r>
              <a:t/>
            </a:r>
            <a:endParaRPr b="0" i="0" sz="2400" u="none">
              <a:solidFill>
                <a:schemeClr val="dk2"/>
              </a:solidFill>
              <a:latin typeface="Avenir"/>
              <a:ea typeface="Avenir"/>
              <a:cs typeface="Avenir"/>
              <a:sym typeface="Avenir"/>
            </a:endParaRPr>
          </a:p>
          <a:p>
            <a:pPr indent="0" lvl="0" marL="0" marR="0" rtl="0" algn="l">
              <a:lnSpc>
                <a:spcPct val="100000"/>
              </a:lnSpc>
              <a:spcBef>
                <a:spcPts val="480"/>
              </a:spcBef>
              <a:spcAft>
                <a:spcPts val="0"/>
              </a:spcAft>
              <a:buClr>
                <a:schemeClr val="dk2"/>
              </a:buClr>
              <a:buSzPts val="2400"/>
              <a:buFont typeface="Avenir"/>
              <a:buNone/>
            </a:pPr>
            <a:r>
              <a:rPr b="0" i="0" lang="en-US" sz="2400" u="none">
                <a:solidFill>
                  <a:schemeClr val="dk2"/>
                </a:solidFill>
                <a:latin typeface="Avenir"/>
                <a:ea typeface="Avenir"/>
                <a:cs typeface="Avenir"/>
                <a:sym typeface="Avenir"/>
              </a:rPr>
              <a:t>Does not see a primary care physician once a year</a:t>
            </a:r>
            <a:endParaRPr/>
          </a:p>
        </p:txBody>
      </p:sp>
      <p:sp>
        <p:nvSpPr>
          <p:cNvPr id="103" name="Google Shape;103;p16"/>
          <p:cNvSpPr/>
          <p:nvPr/>
        </p:nvSpPr>
        <p:spPr>
          <a:xfrm>
            <a:off x="3421062" y="4213225"/>
            <a:ext cx="2236787" cy="1654175"/>
          </a:xfrm>
          <a:prstGeom prst="homePlate">
            <a:avLst>
              <a:gd fmla="val 13613" name="adj"/>
            </a:avLst>
          </a:prstGeom>
          <a:solidFill>
            <a:srgbClr val="CCC1DA"/>
          </a:solidFill>
          <a:ln cap="flat" cmpd="sng" w="25400">
            <a:solidFill>
              <a:srgbClr val="CCC1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04" name="Google Shape;104;p16"/>
          <p:cNvSpPr/>
          <p:nvPr/>
        </p:nvSpPr>
        <p:spPr>
          <a:xfrm>
            <a:off x="1998662" y="4213225"/>
            <a:ext cx="2206625" cy="1654175"/>
          </a:xfrm>
          <a:prstGeom prst="homePlate">
            <a:avLst>
              <a:gd fmla="val 13504" name="adj"/>
            </a:avLst>
          </a:prstGeom>
          <a:solidFill>
            <a:srgbClr val="8064A2"/>
          </a:solidFill>
          <a:ln cap="flat" cmpd="sng" w="25400">
            <a:solidFill>
              <a:srgbClr val="8064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05" name="Google Shape;105;p16"/>
          <p:cNvSpPr/>
          <p:nvPr/>
        </p:nvSpPr>
        <p:spPr>
          <a:xfrm>
            <a:off x="503237" y="4213225"/>
            <a:ext cx="2279650" cy="1654175"/>
          </a:xfrm>
          <a:prstGeom prst="homePlate">
            <a:avLst>
              <a:gd fmla="val 13763" name="adj"/>
            </a:avLst>
          </a:prstGeom>
          <a:solidFill>
            <a:srgbClr val="604A7B"/>
          </a:solidFill>
          <a:ln cap="flat" cmpd="sng" w="25400">
            <a:solidFill>
              <a:srgbClr val="604A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06" name="Google Shape;106;p16"/>
          <p:cNvSpPr txBox="1"/>
          <p:nvPr/>
        </p:nvSpPr>
        <p:spPr>
          <a:xfrm>
            <a:off x="498475" y="4833937"/>
            <a:ext cx="198437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2000"/>
              <a:buFont typeface="Arial"/>
              <a:buNone/>
            </a:pPr>
            <a:r>
              <a:rPr b="0" i="0" lang="en-US" sz="2000" u="none">
                <a:solidFill>
                  <a:srgbClr val="F2F2F2"/>
                </a:solidFill>
                <a:latin typeface="Arial"/>
                <a:ea typeface="Arial"/>
                <a:cs typeface="Arial"/>
                <a:sym typeface="Arial"/>
              </a:rPr>
              <a:t>Documentation</a:t>
            </a:r>
            <a:endParaRPr/>
          </a:p>
        </p:txBody>
      </p:sp>
      <p:sp>
        <p:nvSpPr>
          <p:cNvPr id="107" name="Google Shape;107;p16"/>
          <p:cNvSpPr txBox="1"/>
          <p:nvPr/>
        </p:nvSpPr>
        <p:spPr>
          <a:xfrm>
            <a:off x="2690812" y="4648200"/>
            <a:ext cx="1587500"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2000"/>
              <a:buFont typeface="Arial"/>
              <a:buNone/>
            </a:pPr>
            <a:r>
              <a:rPr b="0" i="0" lang="en-US" sz="2000" u="none">
                <a:solidFill>
                  <a:srgbClr val="F2F2F2"/>
                </a:solidFill>
                <a:latin typeface="Arial"/>
                <a:ea typeface="Arial"/>
                <a:cs typeface="Arial"/>
                <a:sym typeface="Arial"/>
              </a:rPr>
              <a:t>Healthcare</a:t>
            </a:r>
            <a:endParaRPr/>
          </a:p>
          <a:p>
            <a:pPr indent="0" lvl="0" marL="0" marR="0" rtl="0" algn="l">
              <a:lnSpc>
                <a:spcPct val="100000"/>
              </a:lnSpc>
              <a:spcBef>
                <a:spcPts val="0"/>
              </a:spcBef>
              <a:spcAft>
                <a:spcPts val="0"/>
              </a:spcAft>
              <a:buClr>
                <a:srgbClr val="F2F2F2"/>
              </a:buClr>
              <a:buSzPts val="2000"/>
              <a:buFont typeface="Arial"/>
              <a:buNone/>
            </a:pPr>
            <a:r>
              <a:rPr b="0" i="0" lang="en-US" sz="2000" u="none">
                <a:solidFill>
                  <a:srgbClr val="F2F2F2"/>
                </a:solidFill>
                <a:latin typeface="Arial"/>
                <a:ea typeface="Arial"/>
                <a:cs typeface="Arial"/>
                <a:sym typeface="Arial"/>
              </a:rPr>
              <a:t>System</a:t>
            </a:r>
            <a:endParaRPr/>
          </a:p>
        </p:txBody>
      </p:sp>
      <p:sp>
        <p:nvSpPr>
          <p:cNvPr id="108" name="Google Shape;108;p16"/>
          <p:cNvSpPr txBox="1"/>
          <p:nvPr/>
        </p:nvSpPr>
        <p:spPr>
          <a:xfrm>
            <a:off x="4178300" y="4802187"/>
            <a:ext cx="2662237"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2000"/>
              <a:buFont typeface="Arial"/>
              <a:buNone/>
            </a:pPr>
            <a:r>
              <a:rPr b="0" i="0" lang="en-US" sz="2000" u="none">
                <a:solidFill>
                  <a:srgbClr val="F2F2F2"/>
                </a:solidFill>
                <a:latin typeface="Arial"/>
                <a:ea typeface="Arial"/>
                <a:cs typeface="Arial"/>
                <a:sym typeface="Arial"/>
              </a:rPr>
              <a:t>Language</a:t>
            </a:r>
            <a:endParaRPr/>
          </a:p>
        </p:txBody>
      </p:sp>
      <p:sp>
        <p:nvSpPr>
          <p:cNvPr id="109" name="Google Shape;109;p16"/>
          <p:cNvSpPr txBox="1"/>
          <p:nvPr/>
        </p:nvSpPr>
        <p:spPr>
          <a:xfrm>
            <a:off x="4583112" y="2054225"/>
            <a:ext cx="10763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b="0" i="0" lang="en-US" sz="2400" u="none">
                <a:solidFill>
                  <a:schemeClr val="dk2"/>
                </a:solidFill>
                <a:latin typeface="Arial"/>
                <a:ea typeface="Arial"/>
                <a:cs typeface="Arial"/>
                <a:sym typeface="Arial"/>
              </a:rPr>
              <a:t>29.4</a:t>
            </a:r>
            <a:r>
              <a:rPr b="0" i="0" lang="en-US" sz="2400" u="none">
                <a:solidFill>
                  <a:schemeClr val="dk1"/>
                </a:solidFill>
                <a:latin typeface="Arial"/>
                <a:ea typeface="Arial"/>
                <a:cs typeface="Arial"/>
                <a:sym typeface="Arial"/>
              </a:rPr>
              <a:t>%</a:t>
            </a:r>
            <a:endParaRPr/>
          </a:p>
        </p:txBody>
      </p:sp>
      <p:sp>
        <p:nvSpPr>
          <p:cNvPr id="110" name="Google Shape;110;p16"/>
          <p:cNvSpPr txBox="1"/>
          <p:nvPr/>
        </p:nvSpPr>
        <p:spPr>
          <a:xfrm>
            <a:off x="6572250" y="2068512"/>
            <a:ext cx="1058862"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b="0" i="0" lang="en-US" sz="2400" u="none">
                <a:solidFill>
                  <a:schemeClr val="dk2"/>
                </a:solidFill>
                <a:latin typeface="Arial"/>
                <a:ea typeface="Arial"/>
                <a:cs typeface="Arial"/>
                <a:sym typeface="Arial"/>
              </a:rPr>
              <a:t>13.9%</a:t>
            </a:r>
            <a:endParaRPr/>
          </a:p>
        </p:txBody>
      </p:sp>
      <p:sp>
        <p:nvSpPr>
          <p:cNvPr id="111" name="Google Shape;111;p16"/>
          <p:cNvSpPr txBox="1"/>
          <p:nvPr/>
        </p:nvSpPr>
        <p:spPr>
          <a:xfrm>
            <a:off x="4635500" y="3276600"/>
            <a:ext cx="7842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b="0" i="0" lang="en-US" sz="2400" u="none">
                <a:solidFill>
                  <a:schemeClr val="dk2"/>
                </a:solidFill>
                <a:latin typeface="Arial"/>
                <a:ea typeface="Arial"/>
                <a:cs typeface="Arial"/>
                <a:sym typeface="Arial"/>
              </a:rPr>
              <a:t>19.9</a:t>
            </a:r>
            <a:endParaRPr/>
          </a:p>
        </p:txBody>
      </p:sp>
      <p:sp>
        <p:nvSpPr>
          <p:cNvPr id="112" name="Google Shape;112;p16"/>
          <p:cNvSpPr txBox="1"/>
          <p:nvPr/>
        </p:nvSpPr>
        <p:spPr>
          <a:xfrm>
            <a:off x="6572250" y="3279775"/>
            <a:ext cx="103663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2400"/>
              <a:buFont typeface="Arial"/>
              <a:buNone/>
            </a:pPr>
            <a:r>
              <a:rPr b="0" i="0" lang="en-US" sz="2400" u="none">
                <a:solidFill>
                  <a:schemeClr val="dk2"/>
                </a:solidFill>
                <a:latin typeface="Arial"/>
                <a:ea typeface="Arial"/>
                <a:cs typeface="Arial"/>
                <a:sym typeface="Arial"/>
              </a:rPr>
              <a:t>11.3%</a:t>
            </a:r>
            <a:endParaRPr/>
          </a:p>
        </p:txBody>
      </p:sp>
      <p:sp>
        <p:nvSpPr>
          <p:cNvPr id="113" name="Google Shape;113;p16"/>
          <p:cNvSpPr txBox="1"/>
          <p:nvPr/>
        </p:nvSpPr>
        <p:spPr>
          <a:xfrm>
            <a:off x="5867400" y="4048125"/>
            <a:ext cx="3262312" cy="1939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46C0A"/>
              </a:buClr>
              <a:buSzPts val="2400"/>
              <a:buFont typeface="Avenir"/>
              <a:buNone/>
            </a:pPr>
            <a:r>
              <a:rPr b="0" i="0" lang="en-US" sz="2400" u="none">
                <a:solidFill>
                  <a:srgbClr val="E46C0A"/>
                </a:solidFill>
                <a:latin typeface="Avenir"/>
                <a:ea typeface="Avenir"/>
                <a:cs typeface="Avenir"/>
                <a:sym typeface="Avenir"/>
              </a:rPr>
              <a:t>Immigrant women are disadvantaged in accessing health services, leading to negative health consequences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40165"/>
              </a:buClr>
              <a:buSzPts val="3200"/>
              <a:buFont typeface="Avenir"/>
              <a:buNone/>
            </a:pPr>
            <a:r>
              <a:rPr b="0" i="0" lang="en-US" sz="3200" u="none">
                <a:solidFill>
                  <a:srgbClr val="440165"/>
                </a:solidFill>
                <a:latin typeface="Avenir"/>
                <a:ea typeface="Avenir"/>
                <a:cs typeface="Avenir"/>
                <a:sym typeface="Avenir"/>
              </a:rPr>
              <a:t>The Raleigh Metropolitan Area </a:t>
            </a:r>
            <a:endParaRPr/>
          </a:p>
        </p:txBody>
      </p:sp>
      <p:sp>
        <p:nvSpPr>
          <p:cNvPr id="119" name="Google Shape;119;p17"/>
          <p:cNvSpPr txBox="1"/>
          <p:nvPr/>
        </p:nvSpPr>
        <p:spPr>
          <a:xfrm>
            <a:off x="3113087" y="5403850"/>
            <a:ext cx="2871787" cy="7540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Times New Roman"/>
              <a:buNone/>
            </a:pPr>
            <a:r>
              <a:rPr b="1" i="0" lang="en-US" sz="1100" u="none">
                <a:solidFill>
                  <a:srgbClr val="000000"/>
                </a:solidFill>
                <a:latin typeface="Times New Roman"/>
                <a:ea typeface="Times New Roman"/>
                <a:cs typeface="Times New Roman"/>
                <a:sym typeface="Times New Roman"/>
              </a:rPr>
              <a:t>Figure B:</a:t>
            </a:r>
            <a:r>
              <a:rPr b="0" i="0" lang="en-US" sz="1100" u="none">
                <a:solidFill>
                  <a:srgbClr val="000000"/>
                </a:solidFill>
                <a:latin typeface="Times New Roman"/>
                <a:ea typeface="Times New Roman"/>
                <a:cs typeface="Times New Roman"/>
                <a:sym typeface="Times New Roman"/>
              </a:rPr>
              <a:t> Immigrant Population Country of Origin in Wake County (“Snapshot of Immigrants in North Carolina and Wake County”).</a:t>
            </a:r>
            <a:endParaRPr/>
          </a:p>
          <a:p>
            <a:pPr indent="0" lvl="0" marL="0" marR="0" rtl="0" algn="l">
              <a:lnSpc>
                <a:spcPct val="100000"/>
              </a:lnSpc>
              <a:spcBef>
                <a:spcPts val="0"/>
              </a:spcBef>
              <a:spcAft>
                <a:spcPts val="0"/>
              </a:spcAft>
              <a:buClr>
                <a:srgbClr val="000000"/>
              </a:buClr>
              <a:buSzPts val="1200"/>
              <a:buFont typeface="Calibri"/>
              <a:buNone/>
            </a:pPr>
            <a:r>
              <a:rPr b="0" i="0" lang="en-US" sz="1200" u="none">
                <a:solidFill>
                  <a:srgbClr val="000000"/>
                </a:solidFill>
                <a:latin typeface="Calibri"/>
                <a:ea typeface="Calibri"/>
                <a:cs typeface="Calibri"/>
                <a:sym typeface="Calibri"/>
              </a:rPr>
              <a:t> </a:t>
            </a:r>
            <a:endParaRPr/>
          </a:p>
        </p:txBody>
      </p:sp>
      <p:sp>
        <p:nvSpPr>
          <p:cNvPr id="120" name="Google Shape;120;p17"/>
          <p:cNvSpPr txBox="1"/>
          <p:nvPr/>
        </p:nvSpPr>
        <p:spPr>
          <a:xfrm>
            <a:off x="492125" y="4445000"/>
            <a:ext cx="5762625"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1" i="0" lang="en-US" sz="1200" u="none">
                <a:solidFill>
                  <a:srgbClr val="000000"/>
                </a:solidFill>
                <a:latin typeface="Times New Roman"/>
                <a:ea typeface="Times New Roman"/>
                <a:cs typeface="Times New Roman"/>
                <a:sym typeface="Times New Roman"/>
              </a:rPr>
              <a:t>Figure A: </a:t>
            </a:r>
            <a:r>
              <a:rPr b="0" i="0" lang="en-US" sz="1200" u="none">
                <a:solidFill>
                  <a:srgbClr val="000000"/>
                </a:solidFill>
                <a:latin typeface="Times New Roman"/>
                <a:ea typeface="Times New Roman"/>
                <a:cs typeface="Times New Roman"/>
                <a:sym typeface="Times New Roman"/>
              </a:rPr>
              <a:t>Percentage of Immigrant Population by County in North Carolina 2014 (“Snapshot of Immigrants in North Carolina and Wake County”)</a:t>
            </a:r>
            <a:endParaRPr b="0" i="0" sz="12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 </a:t>
            </a:r>
            <a:endParaRPr b="0" i="0" sz="1200" u="non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200"/>
              <a:buFont typeface="Calibri"/>
              <a:buNone/>
            </a:pPr>
            <a:r>
              <a:rPr b="0" i="0" lang="en-US" sz="1200" u="none">
                <a:solidFill>
                  <a:srgbClr val="000000"/>
                </a:solidFill>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40165"/>
              </a:buClr>
              <a:buSzPts val="3200"/>
              <a:buFont typeface="Avenir"/>
              <a:buNone/>
            </a:pPr>
            <a:r>
              <a:rPr b="0" i="0" lang="en-US" sz="3200" u="none">
                <a:solidFill>
                  <a:srgbClr val="440165"/>
                </a:solidFill>
                <a:latin typeface="Avenir"/>
                <a:ea typeface="Avenir"/>
                <a:cs typeface="Avenir"/>
                <a:sym typeface="Avenir"/>
              </a:rPr>
              <a:t>New American Index: Raleigh </a:t>
            </a:r>
            <a:endParaRPr/>
          </a:p>
        </p:txBody>
      </p:sp>
      <p:sp>
        <p:nvSpPr>
          <p:cNvPr id="126" name="Google Shape;126;p18"/>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venir"/>
              <a:buNone/>
            </a:pPr>
            <a:r>
              <a:t/>
            </a:r>
            <a:endParaRPr sz="2400">
              <a:solidFill>
                <a:schemeClr val="dk1"/>
              </a:solidFill>
              <a:latin typeface="Avenir"/>
              <a:ea typeface="Avenir"/>
              <a:cs typeface="Avenir"/>
              <a:sym typeface="Avenir"/>
            </a:endParaRPr>
          </a:p>
        </p:txBody>
      </p:sp>
      <p:sp>
        <p:nvSpPr>
          <p:cNvPr id="127" name="Google Shape;127;p18"/>
          <p:cNvSpPr txBox="1"/>
          <p:nvPr/>
        </p:nvSpPr>
        <p:spPr>
          <a:xfrm>
            <a:off x="0" y="5327650"/>
            <a:ext cx="47244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Figure C:</a:t>
            </a:r>
            <a:r>
              <a:rPr b="0" i="0" lang="en-US" sz="1600" u="none">
                <a:solidFill>
                  <a:schemeClr val="dk1"/>
                </a:solidFill>
                <a:latin typeface="Arial"/>
                <a:ea typeface="Arial"/>
                <a:cs typeface="Arial"/>
                <a:sym typeface="Arial"/>
              </a:rPr>
              <a:t> Cities of the Southeast (New American Economy Index)</a:t>
            </a:r>
            <a:endParaRPr/>
          </a:p>
          <a:p>
            <a:pPr indent="0" lvl="0" marL="0" marR="0" rtl="0" algn="l">
              <a:lnSpc>
                <a:spcPct val="100000"/>
              </a:lnSpc>
              <a:spcBef>
                <a:spcPts val="0"/>
              </a:spcBef>
              <a:spcAft>
                <a:spcPts val="0"/>
              </a:spcAft>
              <a:buNone/>
            </a:pPr>
            <a:r>
              <a:t/>
            </a:r>
            <a:endParaRPr b="0" i="0" sz="1600" u="none">
              <a:solidFill>
                <a:schemeClr val="dk1"/>
              </a:solidFill>
              <a:latin typeface="Arial"/>
              <a:ea typeface="Arial"/>
              <a:cs typeface="Arial"/>
              <a:sym typeface="Arial"/>
            </a:endParaRPr>
          </a:p>
        </p:txBody>
      </p:sp>
      <p:sp>
        <p:nvSpPr>
          <p:cNvPr id="128" name="Google Shape;128;p18"/>
          <p:cNvSpPr txBox="1"/>
          <p:nvPr/>
        </p:nvSpPr>
        <p:spPr>
          <a:xfrm flipH="1" rot="10800000">
            <a:off x="4724400" y="1382712"/>
            <a:ext cx="6330950" cy="4921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29" name="Google Shape;129;p18"/>
          <p:cNvSpPr txBox="1"/>
          <p:nvPr/>
        </p:nvSpPr>
        <p:spPr>
          <a:xfrm>
            <a:off x="4703762" y="4665662"/>
            <a:ext cx="4411662" cy="1323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Figure D:</a:t>
            </a:r>
            <a:r>
              <a:rPr b="0" i="0" lang="en-US" sz="1600" u="none">
                <a:solidFill>
                  <a:schemeClr val="dk1"/>
                </a:solidFill>
                <a:latin typeface="Arial"/>
                <a:ea typeface="Arial"/>
                <a:cs typeface="Arial"/>
                <a:sym typeface="Arial"/>
              </a:rPr>
              <a:t> Comparison of Raleigh, Charlotte, and Winston Salem-NC 2017 New American Economy Index scores (New American Economy Index)</a:t>
            </a:r>
            <a:endParaRPr/>
          </a:p>
          <a:p>
            <a:pPr indent="0" lvl="0" marL="0" marR="0" rtl="0" algn="l">
              <a:lnSpc>
                <a:spcPct val="100000"/>
              </a:lnSpc>
              <a:spcBef>
                <a:spcPts val="0"/>
              </a:spcBef>
              <a:spcAft>
                <a:spcPts val="0"/>
              </a:spcAft>
              <a:buNone/>
            </a:pPr>
            <a:r>
              <a:t/>
            </a:r>
            <a:endParaRPr b="0" i="0" sz="1600" u="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457200" y="346075"/>
            <a:ext cx="8229600" cy="792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40165"/>
              </a:buClr>
              <a:buSzPts val="3200"/>
              <a:buFont typeface="Avenir"/>
              <a:buNone/>
            </a:pPr>
            <a:r>
              <a:rPr b="0" i="0" lang="en-US" sz="3200" u="none">
                <a:solidFill>
                  <a:srgbClr val="440165"/>
                </a:solidFill>
                <a:latin typeface="Avenir"/>
                <a:ea typeface="Avenir"/>
                <a:cs typeface="Avenir"/>
                <a:sym typeface="Avenir"/>
              </a:rPr>
              <a:t>Possible Policy Solutions </a:t>
            </a:r>
            <a:endParaRPr/>
          </a:p>
        </p:txBody>
      </p:sp>
      <p:sp>
        <p:nvSpPr>
          <p:cNvPr id="135" name="Google Shape;135;p19"/>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venir"/>
              <a:buNone/>
            </a:pPr>
            <a:r>
              <a:t/>
            </a:r>
            <a:endParaRPr sz="2400">
              <a:solidFill>
                <a:schemeClr val="dk1"/>
              </a:solidFill>
              <a:latin typeface="Avenir"/>
              <a:ea typeface="Avenir"/>
              <a:cs typeface="Avenir"/>
              <a:sym typeface="Avenir"/>
            </a:endParaRPr>
          </a:p>
        </p:txBody>
      </p:sp>
      <p:sp>
        <p:nvSpPr>
          <p:cNvPr id="136" name="Google Shape;136;p19"/>
          <p:cNvSpPr/>
          <p:nvPr/>
        </p:nvSpPr>
        <p:spPr>
          <a:xfrm>
            <a:off x="152400" y="1246187"/>
            <a:ext cx="2819400" cy="4468812"/>
          </a:xfrm>
          <a:prstGeom prst="roundRect">
            <a:avLst>
              <a:gd fmla="val 16667" name="adj"/>
            </a:avLst>
          </a:prstGeom>
          <a:solidFill>
            <a:srgbClr val="604A7B"/>
          </a:solidFill>
          <a:ln cap="flat" cmpd="sng" w="25400">
            <a:solidFill>
              <a:srgbClr val="604A7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0" i="1" lang="en-US" sz="2400" u="none">
                <a:solidFill>
                  <a:srgbClr val="FFFFFF"/>
                </a:solidFill>
                <a:latin typeface="Calibri"/>
                <a:ea typeface="Calibri"/>
                <a:cs typeface="Calibri"/>
                <a:sym typeface="Calibri"/>
              </a:rPr>
              <a:t>Addressing the Barrier of childcare</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400"/>
              <a:buFont typeface="Calibri"/>
              <a:buNone/>
            </a:pPr>
            <a:r>
              <a:rPr b="0" i="0" lang="en-US" sz="2400" u="none">
                <a:solidFill>
                  <a:srgbClr val="FFFFFF"/>
                </a:solidFill>
                <a:latin typeface="Calibri"/>
                <a:ea typeface="Calibri"/>
                <a:cs typeface="Calibri"/>
                <a:sym typeface="Calibri"/>
              </a:rPr>
              <a:t>Expand funding for Early Head Start to abolish waitlists</a:t>
            </a:r>
            <a:endParaRPr/>
          </a:p>
        </p:txBody>
      </p:sp>
      <p:sp>
        <p:nvSpPr>
          <p:cNvPr id="137" name="Google Shape;137;p19"/>
          <p:cNvSpPr/>
          <p:nvPr/>
        </p:nvSpPr>
        <p:spPr>
          <a:xfrm>
            <a:off x="6034087" y="1260475"/>
            <a:ext cx="2971800" cy="4489450"/>
          </a:xfrm>
          <a:prstGeom prst="roundRect">
            <a:avLst>
              <a:gd fmla="val 16667" name="adj"/>
            </a:avLst>
          </a:prstGeom>
          <a:solidFill>
            <a:srgbClr val="CCC1DA"/>
          </a:solidFill>
          <a:ln cap="flat" cmpd="sng" w="25400">
            <a:solidFill>
              <a:srgbClr val="CCC1DA"/>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0" i="1" lang="en-US" sz="2400" u="none">
                <a:solidFill>
                  <a:srgbClr val="FFFFFF"/>
                </a:solidFill>
                <a:latin typeface="Calibri"/>
                <a:ea typeface="Calibri"/>
                <a:cs typeface="Calibri"/>
                <a:sym typeface="Calibri"/>
              </a:rPr>
              <a:t>Addressing Documentation as a barrier</a:t>
            </a:r>
            <a:endParaRPr/>
          </a:p>
          <a:p>
            <a:pPr indent="0" lvl="0" marL="0" marR="0" rtl="0" algn="ctr">
              <a:lnSpc>
                <a:spcPct val="100000"/>
              </a:lnSpc>
              <a:spcBef>
                <a:spcPts val="0"/>
              </a:spcBef>
              <a:spcAft>
                <a:spcPts val="0"/>
              </a:spcAft>
              <a:buClr>
                <a:schemeClr val="dk1"/>
              </a:buClr>
              <a:buSzPts val="2400"/>
              <a:buFont typeface="Arial"/>
              <a:buNone/>
            </a:pPr>
            <a:r>
              <a:t/>
            </a:r>
            <a:endParaRPr b="0" i="1" sz="2400" u="non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400"/>
              <a:buFont typeface="Calibri"/>
              <a:buNone/>
            </a:pPr>
            <a:r>
              <a:rPr b="0" i="0" lang="en-US" sz="2400" u="none">
                <a:solidFill>
                  <a:srgbClr val="FFFFFF"/>
                </a:solidFill>
                <a:latin typeface="Calibri"/>
                <a:ea typeface="Calibri"/>
                <a:cs typeface="Calibri"/>
                <a:sym typeface="Calibri"/>
              </a:rPr>
              <a:t>Municipal ID Programs and limiting law enforcement agencies' cooperation with ICE </a:t>
            </a:r>
            <a:endParaRPr/>
          </a:p>
        </p:txBody>
      </p:sp>
      <p:sp>
        <p:nvSpPr>
          <p:cNvPr id="138" name="Google Shape;138;p19"/>
          <p:cNvSpPr/>
          <p:nvPr/>
        </p:nvSpPr>
        <p:spPr>
          <a:xfrm>
            <a:off x="3016250" y="1236662"/>
            <a:ext cx="2971800" cy="4489450"/>
          </a:xfrm>
          <a:prstGeom prst="roundRect">
            <a:avLst>
              <a:gd fmla="val 16667" name="adj"/>
            </a:avLst>
          </a:prstGeom>
          <a:solidFill>
            <a:srgbClr val="8064A2"/>
          </a:solidFill>
          <a:ln cap="flat" cmpd="sng" w="25400">
            <a:solidFill>
              <a:srgbClr val="8064A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0" i="1" lang="en-US" sz="2400" u="none">
                <a:solidFill>
                  <a:srgbClr val="FFFFFF"/>
                </a:solidFill>
                <a:latin typeface="Calibri"/>
                <a:ea typeface="Calibri"/>
                <a:cs typeface="Calibri"/>
                <a:sym typeface="Calibri"/>
              </a:rPr>
              <a:t>Addressing Language as a barrier</a:t>
            </a:r>
            <a:r>
              <a:rPr b="0" i="0" lang="en-US" sz="2400" u="none">
                <a:solidFill>
                  <a:srgbClr val="FFFFFF"/>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400"/>
              <a:buFont typeface="Calibri"/>
              <a:buNone/>
            </a:pPr>
            <a:r>
              <a:rPr b="0" i="0" lang="en-US" sz="2400" u="none">
                <a:solidFill>
                  <a:srgbClr val="FFFFFF"/>
                </a:solidFill>
                <a:latin typeface="Calibri"/>
                <a:ea typeface="Calibri"/>
                <a:cs typeface="Calibri"/>
                <a:sym typeface="Calibri"/>
              </a:rPr>
              <a:t>Adult ESL classes and Ready to Work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idx="1" type="body"/>
          </p:nvPr>
        </p:nvSpPr>
        <p:spPr>
          <a:xfrm>
            <a:off x="457200" y="2743200"/>
            <a:ext cx="8229600" cy="411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4400"/>
              <a:buFont typeface="Avenir"/>
              <a:buNone/>
            </a:pPr>
            <a:r>
              <a:rPr b="0" i="0" lang="en-US" sz="4400" u="none">
                <a:solidFill>
                  <a:schemeClr val="accent1"/>
                </a:solidFill>
                <a:latin typeface="Avenir"/>
                <a:ea typeface="Avenir"/>
                <a:cs typeface="Avenir"/>
                <a:sym typeface="Avenir"/>
              </a:rPr>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WomenNC Theme">
  <a:themeElements>
    <a:clrScheme name="Custom 1">
      <a:dk1>
        <a:srgbClr val="000000"/>
      </a:dk1>
      <a:lt1>
        <a:srgbClr val="FFFFFF"/>
      </a:lt1>
      <a:dk2>
        <a:srgbClr val="440165"/>
      </a:dk2>
      <a:lt2>
        <a:srgbClr val="D1741C"/>
      </a:lt2>
      <a:accent1>
        <a:srgbClr val="460B63"/>
      </a:accent1>
      <a:accent2>
        <a:srgbClr val="C0530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WomenNC Theme">
  <a:themeElements>
    <a:clrScheme name="Custom 1">
      <a:dk1>
        <a:srgbClr val="000000"/>
      </a:dk1>
      <a:lt1>
        <a:srgbClr val="FFFFFF"/>
      </a:lt1>
      <a:dk2>
        <a:srgbClr val="440165"/>
      </a:dk2>
      <a:lt2>
        <a:srgbClr val="D1741C"/>
      </a:lt2>
      <a:accent1>
        <a:srgbClr val="460B63"/>
      </a:accent1>
      <a:accent2>
        <a:srgbClr val="C0530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WomenNC Theme">
  <a:themeElements>
    <a:clrScheme name="Custom 1">
      <a:dk1>
        <a:srgbClr val="000000"/>
      </a:dk1>
      <a:lt1>
        <a:srgbClr val="FFFFFF"/>
      </a:lt1>
      <a:dk2>
        <a:srgbClr val="440165"/>
      </a:dk2>
      <a:lt2>
        <a:srgbClr val="D1741C"/>
      </a:lt2>
      <a:accent1>
        <a:srgbClr val="460B63"/>
      </a:accent1>
      <a:accent2>
        <a:srgbClr val="C0530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omenNC Theme">
  <a:themeElements>
    <a:clrScheme name="Custom 1">
      <a:dk1>
        <a:srgbClr val="000000"/>
      </a:dk1>
      <a:lt1>
        <a:srgbClr val="FFFFFF"/>
      </a:lt1>
      <a:dk2>
        <a:srgbClr val="440165"/>
      </a:dk2>
      <a:lt2>
        <a:srgbClr val="D1741C"/>
      </a:lt2>
      <a:accent1>
        <a:srgbClr val="460B63"/>
      </a:accent1>
      <a:accent2>
        <a:srgbClr val="C0530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WomenNC Theme">
  <a:themeElements>
    <a:clrScheme name="Custom 1">
      <a:dk1>
        <a:srgbClr val="000000"/>
      </a:dk1>
      <a:lt1>
        <a:srgbClr val="FFFFFF"/>
      </a:lt1>
      <a:dk2>
        <a:srgbClr val="440165"/>
      </a:dk2>
      <a:lt2>
        <a:srgbClr val="D1741C"/>
      </a:lt2>
      <a:accent1>
        <a:srgbClr val="460B63"/>
      </a:accent1>
      <a:accent2>
        <a:srgbClr val="C0530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