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slide" Target="slides/slide9.xml"/><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Lato"/>
              <a:buChar char="●"/>
            </a:pPr>
            <a:r>
              <a:rPr lang="en-US">
                <a:latin typeface="Lato"/>
                <a:ea typeface="Lato"/>
                <a:cs typeface="Lato"/>
                <a:sym typeface="Lato"/>
              </a:rPr>
              <a:t>79% of menstruating people ages 18-54 in the United States have had to use makeshift sanitary items due lack of access to proper menstrual hygiene.</a:t>
            </a:r>
            <a:endParaRPr>
              <a:latin typeface="Lato"/>
              <a:ea typeface="Lato"/>
              <a:cs typeface="Lato"/>
              <a:sym typeface="Lato"/>
            </a:endParaRPr>
          </a:p>
          <a:p>
            <a:pPr indent="-228600" lvl="0" marL="457200" rtl="0" algn="l">
              <a:lnSpc>
                <a:spcPct val="115000"/>
              </a:lnSpc>
              <a:spcBef>
                <a:spcPts val="0"/>
              </a:spcBef>
              <a:spcAft>
                <a:spcPts val="0"/>
              </a:spcAft>
              <a:buClr>
                <a:srgbClr val="000000"/>
              </a:buClr>
              <a:buSzPts val="1200"/>
              <a:buFont typeface="Lato"/>
              <a:buNone/>
            </a:pPr>
            <a:r>
              <a:t/>
            </a:r>
            <a:endParaRPr>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Lato"/>
              <a:buChar char="●"/>
            </a:pPr>
            <a:r>
              <a:rPr lang="en-US">
                <a:latin typeface="Lato"/>
                <a:ea typeface="Lato"/>
                <a:cs typeface="Lato"/>
                <a:sym typeface="Lato"/>
              </a:rPr>
              <a:t>79% of menstruating people ages 18-54 in the United States have had to use makeshift sanitary items due lack of access to proper menstrual hygiene.</a:t>
            </a:r>
            <a:endParaRPr>
              <a:latin typeface="Lato"/>
              <a:ea typeface="Lato"/>
              <a:cs typeface="Lato"/>
              <a:sym typeface="Lato"/>
            </a:endParaRPr>
          </a:p>
          <a:p>
            <a:pPr indent="-228600" lvl="0" marL="457200" rtl="0" algn="l">
              <a:lnSpc>
                <a:spcPct val="115000"/>
              </a:lnSpc>
              <a:spcBef>
                <a:spcPts val="0"/>
              </a:spcBef>
              <a:spcAft>
                <a:spcPts val="0"/>
              </a:spcAft>
              <a:buClr>
                <a:srgbClr val="000000"/>
              </a:buClr>
              <a:buSzPts val="1200"/>
              <a:buFont typeface="Lato"/>
              <a:buNone/>
            </a:pPr>
            <a:r>
              <a:t/>
            </a:r>
            <a:endParaRPr>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 name="Google Shape;7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 name="Google Shape;7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Lato"/>
              <a:buChar char="●"/>
            </a:pPr>
            <a:r>
              <a:rPr lang="en-US">
                <a:latin typeface="Lato"/>
                <a:ea typeface="Lato"/>
                <a:cs typeface="Lato"/>
                <a:sym typeface="Lato"/>
              </a:rPr>
              <a:t>79% of menstruating people ages 18-54 in the United States have had to use makeshift sanitary items due lack of access to proper menstrual hygiene.</a:t>
            </a:r>
            <a:endParaRPr>
              <a:latin typeface="Lato"/>
              <a:ea typeface="Lato"/>
              <a:cs typeface="Lato"/>
              <a:sym typeface="Lato"/>
            </a:endParaRPr>
          </a:p>
          <a:p>
            <a:pPr indent="-228600" lvl="0" marL="457200" rtl="0" algn="l">
              <a:lnSpc>
                <a:spcPct val="115000"/>
              </a:lnSpc>
              <a:spcBef>
                <a:spcPts val="0"/>
              </a:spcBef>
              <a:spcAft>
                <a:spcPts val="0"/>
              </a:spcAft>
              <a:buClr>
                <a:srgbClr val="000000"/>
              </a:buClr>
              <a:buSzPts val="1200"/>
              <a:buFont typeface="Lato"/>
              <a:buNone/>
            </a:pPr>
            <a:r>
              <a:t/>
            </a:r>
            <a:endParaRPr>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cxnSp>
        <p:nvCxnSpPr>
          <p:cNvPr id="14" name="Google Shape;14;p2"/>
          <p:cNvCxnSpPr/>
          <p:nvPr/>
        </p:nvCxnSpPr>
        <p:spPr>
          <a:xfrm>
            <a:off x="685800" y="3062288"/>
            <a:ext cx="7772400" cy="0"/>
          </a:xfrm>
          <a:prstGeom prst="straightConnector1">
            <a:avLst/>
          </a:prstGeom>
          <a:noFill/>
          <a:ln cap="flat" cmpd="sng" w="9525">
            <a:solidFill>
              <a:srgbClr val="A6A6A6"/>
            </a:solidFill>
            <a:prstDash val="solid"/>
            <a:round/>
            <a:headEnd len="sm" w="sm" type="none"/>
            <a:tailEnd len="sm" w="sm" type="none"/>
          </a:ln>
        </p:spPr>
      </p:cxnSp>
      <p:sp>
        <p:nvSpPr>
          <p:cNvPr id="15" name="Google Shape;15;p2"/>
          <p:cNvSpPr txBox="1"/>
          <p:nvPr>
            <p:ph type="ctrTitle"/>
          </p:nvPr>
        </p:nvSpPr>
        <p:spPr>
          <a:xfrm>
            <a:off x="685800" y="1524000"/>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4000">
                <a:solidFill>
                  <a:srgbClr val="440165"/>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2"/>
          <p:cNvSpPr txBox="1"/>
          <p:nvPr>
            <p:ph idx="1" type="subTitle"/>
          </p:nvPr>
        </p:nvSpPr>
        <p:spPr>
          <a:xfrm>
            <a:off x="1371600" y="3279775"/>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7F7F7F"/>
              </a:buClr>
              <a:buSzPts val="2400"/>
              <a:buFont typeface="Avenir"/>
              <a:buNone/>
              <a:defRPr>
                <a:solidFill>
                  <a:srgbClr val="7F7F7F"/>
                </a:solidFill>
              </a:defRPr>
            </a:lvl1pPr>
            <a:lvl2pPr lvl="1" algn="ctr">
              <a:spcBef>
                <a:spcPts val="400"/>
              </a:spcBef>
              <a:spcAft>
                <a:spcPts val="0"/>
              </a:spcAft>
              <a:buClr>
                <a:srgbClr val="888888"/>
              </a:buClr>
              <a:buSzPts val="2000"/>
              <a:buFont typeface="Avenir"/>
              <a:buNone/>
              <a:defRPr>
                <a:solidFill>
                  <a:srgbClr val="888888"/>
                </a:solidFill>
              </a:defRPr>
            </a:lvl2pPr>
            <a:lvl3pPr lvl="2" algn="ctr">
              <a:spcBef>
                <a:spcPts val="360"/>
              </a:spcBef>
              <a:spcAft>
                <a:spcPts val="0"/>
              </a:spcAft>
              <a:buClr>
                <a:srgbClr val="888888"/>
              </a:buClr>
              <a:buSzPts val="1800"/>
              <a:buFont typeface="Avenir"/>
              <a:buNone/>
              <a:defRPr>
                <a:solidFill>
                  <a:srgbClr val="888888"/>
                </a:solidFill>
              </a:defRPr>
            </a:lvl3pPr>
            <a:lvl4pPr lvl="3" algn="ctr">
              <a:spcBef>
                <a:spcPts val="400"/>
              </a:spcBef>
              <a:spcAft>
                <a:spcPts val="0"/>
              </a:spcAft>
              <a:buClr>
                <a:srgbClr val="888888"/>
              </a:buClr>
              <a:buSzPts val="2000"/>
              <a:buFont typeface="Avenir"/>
              <a:buNone/>
              <a:defRPr>
                <a:solidFill>
                  <a:srgbClr val="888888"/>
                </a:solidFill>
              </a:defRPr>
            </a:lvl4pPr>
            <a:lvl5pPr lvl="4" algn="ctr">
              <a:spcBef>
                <a:spcPts val="400"/>
              </a:spcBef>
              <a:spcAft>
                <a:spcPts val="0"/>
              </a:spcAft>
              <a:buClr>
                <a:srgbClr val="888888"/>
              </a:buClr>
              <a:buSzPts val="2000"/>
              <a:buFont typeface="Avenir"/>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p:nvPr/>
        </p:nvSpPr>
        <p:spPr>
          <a:xfrm>
            <a:off x="0" y="0"/>
            <a:ext cx="9144000" cy="65087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 name="Google Shape;19;p3"/>
          <p:cNvSpPr txBox="1"/>
          <p:nvPr>
            <p:ph type="title"/>
          </p:nvPr>
        </p:nvSpPr>
        <p:spPr>
          <a:xfrm>
            <a:off x="729450" y="1758200"/>
            <a:ext cx="7688700" cy="71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dk2"/>
              </a:buClr>
              <a:buSzPts val="2600"/>
              <a:buFont typeface="Avenir"/>
              <a:buNone/>
              <a:defRPr sz="2600">
                <a:solidFill>
                  <a:schemeClr val="dk2"/>
                </a:solidFill>
              </a:defRPr>
            </a:lvl1pPr>
            <a:lvl2pPr lvl="1" algn="l">
              <a:spcBef>
                <a:spcPts val="0"/>
              </a:spcBef>
              <a:spcAft>
                <a:spcPts val="0"/>
              </a:spcAft>
              <a:buClr>
                <a:schemeClr val="dk2"/>
              </a:buClr>
              <a:buSzPts val="2600"/>
              <a:buFont typeface="Avenir"/>
              <a:buNone/>
              <a:defRPr sz="2600">
                <a:solidFill>
                  <a:schemeClr val="dk2"/>
                </a:solidFill>
              </a:defRPr>
            </a:lvl2pPr>
            <a:lvl3pPr lvl="2" algn="l">
              <a:spcBef>
                <a:spcPts val="0"/>
              </a:spcBef>
              <a:spcAft>
                <a:spcPts val="0"/>
              </a:spcAft>
              <a:buClr>
                <a:schemeClr val="dk2"/>
              </a:buClr>
              <a:buSzPts val="2600"/>
              <a:buFont typeface="Avenir"/>
              <a:buNone/>
              <a:defRPr sz="2600">
                <a:solidFill>
                  <a:schemeClr val="dk2"/>
                </a:solidFill>
              </a:defRPr>
            </a:lvl3pPr>
            <a:lvl4pPr lvl="3" algn="l">
              <a:spcBef>
                <a:spcPts val="0"/>
              </a:spcBef>
              <a:spcAft>
                <a:spcPts val="0"/>
              </a:spcAft>
              <a:buClr>
                <a:schemeClr val="dk2"/>
              </a:buClr>
              <a:buSzPts val="2600"/>
              <a:buFont typeface="Avenir"/>
              <a:buNone/>
              <a:defRPr sz="2600">
                <a:solidFill>
                  <a:schemeClr val="dk2"/>
                </a:solidFill>
              </a:defRPr>
            </a:lvl4pPr>
            <a:lvl5pPr lvl="4" algn="l">
              <a:spcBef>
                <a:spcPts val="0"/>
              </a:spcBef>
              <a:spcAft>
                <a:spcPts val="0"/>
              </a:spcAft>
              <a:buClr>
                <a:schemeClr val="dk2"/>
              </a:buClr>
              <a:buSzPts val="2600"/>
              <a:buFont typeface="Avenir"/>
              <a:buNone/>
              <a:defRPr sz="2600">
                <a:solidFill>
                  <a:schemeClr val="dk2"/>
                </a:solidFill>
              </a:defRPr>
            </a:lvl5pPr>
            <a:lvl6pPr lvl="5" algn="ctr">
              <a:spcBef>
                <a:spcPts val="0"/>
              </a:spcBef>
              <a:spcAft>
                <a:spcPts val="0"/>
              </a:spcAft>
              <a:buClr>
                <a:schemeClr val="dk2"/>
              </a:buClr>
              <a:buSzPts val="2600"/>
              <a:buFont typeface="Calibri"/>
              <a:buNone/>
              <a:defRPr sz="2600">
                <a:solidFill>
                  <a:schemeClr val="dk2"/>
                </a:solidFill>
              </a:defRPr>
            </a:lvl6pPr>
            <a:lvl7pPr lvl="6" algn="ctr">
              <a:spcBef>
                <a:spcPts val="0"/>
              </a:spcBef>
              <a:spcAft>
                <a:spcPts val="0"/>
              </a:spcAft>
              <a:buClr>
                <a:schemeClr val="dk2"/>
              </a:buClr>
              <a:buSzPts val="2600"/>
              <a:buFont typeface="Calibri"/>
              <a:buNone/>
              <a:defRPr sz="2600">
                <a:solidFill>
                  <a:schemeClr val="dk2"/>
                </a:solidFill>
              </a:defRPr>
            </a:lvl7pPr>
            <a:lvl8pPr lvl="7" algn="ctr">
              <a:spcBef>
                <a:spcPts val="0"/>
              </a:spcBef>
              <a:spcAft>
                <a:spcPts val="0"/>
              </a:spcAft>
              <a:buClr>
                <a:schemeClr val="dk2"/>
              </a:buClr>
              <a:buSzPts val="2600"/>
              <a:buFont typeface="Calibri"/>
              <a:buNone/>
              <a:defRPr sz="2600">
                <a:solidFill>
                  <a:schemeClr val="dk2"/>
                </a:solidFill>
              </a:defRPr>
            </a:lvl8pPr>
            <a:lvl9pPr lvl="8" algn="ctr">
              <a:spcBef>
                <a:spcPts val="0"/>
              </a:spcBef>
              <a:spcAft>
                <a:spcPts val="0"/>
              </a:spcAft>
              <a:buClr>
                <a:schemeClr val="dk2"/>
              </a:buClr>
              <a:buSzPts val="2600"/>
              <a:buFont typeface="Calibri"/>
              <a:buNone/>
              <a:defRPr sz="2600">
                <a:solidFill>
                  <a:schemeClr val="dk2"/>
                </a:solidFill>
              </a:defRPr>
            </a:lvl9pPr>
          </a:lstStyle>
          <a:p/>
        </p:txBody>
      </p:sp>
      <p:sp>
        <p:nvSpPr>
          <p:cNvPr id="20" name="Google Shape;20;p3"/>
          <p:cNvSpPr txBox="1"/>
          <p:nvPr>
            <p:ph idx="1" type="body"/>
          </p:nvPr>
        </p:nvSpPr>
        <p:spPr>
          <a:xfrm>
            <a:off x="729450" y="2771833"/>
            <a:ext cx="7688700" cy="3014800"/>
          </a:xfrm>
          <a:prstGeom prst="rect">
            <a:avLst/>
          </a:prstGeom>
          <a:noFill/>
          <a:ln>
            <a:noFill/>
          </a:ln>
        </p:spPr>
        <p:txBody>
          <a:bodyPr anchorCtr="0" anchor="t" bIns="91425" lIns="91425" spcFirstLastPara="1" rIns="91425" wrap="square" tIns="91425">
            <a:noAutofit/>
          </a:bodyPr>
          <a:lstStyle>
            <a:lvl1pPr indent="-311150" lvl="0" marL="457200" algn="l">
              <a:spcBef>
                <a:spcPts val="0"/>
              </a:spcBef>
              <a:spcAft>
                <a:spcPts val="0"/>
              </a:spcAft>
              <a:buClr>
                <a:schemeClr val="dk1"/>
              </a:buClr>
              <a:buSzPts val="1300"/>
              <a:buFont typeface="Avenir"/>
              <a:buChar char="●"/>
              <a:defRPr/>
            </a:lvl1pPr>
            <a:lvl2pPr indent="-298450" lvl="1" marL="914400" algn="l">
              <a:spcBef>
                <a:spcPts val="1600"/>
              </a:spcBef>
              <a:spcAft>
                <a:spcPts val="0"/>
              </a:spcAft>
              <a:buClr>
                <a:schemeClr val="dk1"/>
              </a:buClr>
              <a:buSzPts val="1100"/>
              <a:buFont typeface="Avenir"/>
              <a:buChar char="○"/>
              <a:defRPr/>
            </a:lvl2pPr>
            <a:lvl3pPr indent="-298450" lvl="2" marL="1371600" algn="l">
              <a:spcBef>
                <a:spcPts val="1600"/>
              </a:spcBef>
              <a:spcAft>
                <a:spcPts val="0"/>
              </a:spcAft>
              <a:buClr>
                <a:schemeClr val="dk1"/>
              </a:buClr>
              <a:buSzPts val="1100"/>
              <a:buFont typeface="Avenir"/>
              <a:buChar char="■"/>
              <a:defRPr/>
            </a:lvl3pPr>
            <a:lvl4pPr indent="-298450" lvl="3" marL="1828800" algn="l">
              <a:spcBef>
                <a:spcPts val="1600"/>
              </a:spcBef>
              <a:spcAft>
                <a:spcPts val="0"/>
              </a:spcAft>
              <a:buClr>
                <a:schemeClr val="dk1"/>
              </a:buClr>
              <a:buSzPts val="1100"/>
              <a:buFont typeface="Avenir"/>
              <a:buChar char="●"/>
              <a:defRPr/>
            </a:lvl4pPr>
            <a:lvl5pPr indent="-298450" lvl="4" marL="2286000" algn="l">
              <a:spcBef>
                <a:spcPts val="1600"/>
              </a:spcBef>
              <a:spcAft>
                <a:spcPts val="0"/>
              </a:spcAft>
              <a:buClr>
                <a:schemeClr val="dk1"/>
              </a:buClr>
              <a:buSzPts val="1100"/>
              <a:buFont typeface="Avenir"/>
              <a:buChar char="○"/>
              <a:defRPr/>
            </a:lvl5pPr>
            <a:lvl6pPr indent="-298450" lvl="5" marL="2743200" algn="l">
              <a:spcBef>
                <a:spcPts val="1600"/>
              </a:spcBef>
              <a:spcAft>
                <a:spcPts val="0"/>
              </a:spcAft>
              <a:buClr>
                <a:schemeClr val="dk1"/>
              </a:buClr>
              <a:buSzPts val="1100"/>
              <a:buChar char="■"/>
              <a:defRPr/>
            </a:lvl6pPr>
            <a:lvl7pPr indent="-298450" lvl="6" marL="3200400" algn="l">
              <a:spcBef>
                <a:spcPts val="1600"/>
              </a:spcBef>
              <a:spcAft>
                <a:spcPts val="0"/>
              </a:spcAft>
              <a:buClr>
                <a:schemeClr val="dk1"/>
              </a:buClr>
              <a:buSzPts val="1100"/>
              <a:buChar char="●"/>
              <a:defRPr/>
            </a:lvl7pPr>
            <a:lvl8pPr indent="-298450" lvl="7" marL="3657600" algn="l">
              <a:spcBef>
                <a:spcPts val="1600"/>
              </a:spcBef>
              <a:spcAft>
                <a:spcPts val="0"/>
              </a:spcAft>
              <a:buClr>
                <a:schemeClr val="dk1"/>
              </a:buClr>
              <a:buSzPts val="1100"/>
              <a:buChar char="○"/>
              <a:defRPr/>
            </a:lvl8pPr>
            <a:lvl9pPr indent="-298450" lvl="8" marL="4114800" algn="l">
              <a:spcBef>
                <a:spcPts val="1600"/>
              </a:spcBef>
              <a:spcAft>
                <a:spcPts val="1600"/>
              </a:spcAft>
              <a:buClr>
                <a:schemeClr val="dk1"/>
              </a:buClr>
              <a:buSzPts val="1100"/>
              <a:buChar char="■"/>
              <a:defRPr/>
            </a:lvl9pPr>
          </a:lstStyle>
          <a:p/>
        </p:txBody>
      </p:sp>
      <p:sp>
        <p:nvSpPr>
          <p:cNvPr id="21" name="Google Shape;21;p3"/>
          <p:cNvSpPr txBox="1"/>
          <p:nvPr>
            <p:ph idx="12" type="sldNum"/>
          </p:nvPr>
        </p:nvSpPr>
        <p:spPr>
          <a:xfrm>
            <a:off x="8535988" y="6332538"/>
            <a:ext cx="549275" cy="525462"/>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0" lvl="2"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0" lvl="3"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indent="0" lvl="4"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indent="0" lvl="5"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indent="0" lvl="6"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indent="0" lvl="7"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indent="0" lvl="8" marL="0" marR="0" rtl="0" algn="r">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cxnSp>
        <p:nvCxnSpPr>
          <p:cNvPr id="23" name="Google Shape;23;p4"/>
          <p:cNvCxnSpPr/>
          <p:nvPr/>
        </p:nvCxnSpPr>
        <p:spPr>
          <a:xfrm>
            <a:off x="457200" y="987425"/>
            <a:ext cx="8229600" cy="3175"/>
          </a:xfrm>
          <a:prstGeom prst="straightConnector1">
            <a:avLst/>
          </a:prstGeom>
          <a:noFill/>
          <a:ln cap="flat" cmpd="sng" w="9525">
            <a:solidFill>
              <a:srgbClr val="A6A6A6"/>
            </a:solidFill>
            <a:prstDash val="solid"/>
            <a:round/>
            <a:headEnd len="sm" w="sm" type="none"/>
            <a:tailEnd len="sm" w="sm" type="none"/>
          </a:ln>
        </p:spPr>
      </p:cxnSp>
      <p:sp>
        <p:nvSpPr>
          <p:cNvPr id="24" name="Google Shape;24;p4"/>
          <p:cNvSpPr txBox="1"/>
          <p:nvPr>
            <p:ph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cxnSp>
        <p:nvCxnSpPr>
          <p:cNvPr id="27" name="Google Shape;27;p5"/>
          <p:cNvCxnSpPr/>
          <p:nvPr/>
        </p:nvCxnSpPr>
        <p:spPr>
          <a:xfrm>
            <a:off x="457200" y="987425"/>
            <a:ext cx="8229600" cy="3175"/>
          </a:xfrm>
          <a:prstGeom prst="straightConnector1">
            <a:avLst/>
          </a:prstGeom>
          <a:noFill/>
          <a:ln cap="flat" cmpd="sng" w="9525">
            <a:solidFill>
              <a:srgbClr val="A6A6A6"/>
            </a:solidFill>
            <a:prstDash val="solid"/>
            <a:round/>
            <a:headEnd len="sm" w="sm" type="none"/>
            <a:tailEnd len="sm" w="sm" type="none"/>
          </a:ln>
        </p:spPr>
      </p:cxnSp>
      <p:sp>
        <p:nvSpPr>
          <p:cNvPr id="28" name="Google Shape;28;p5"/>
          <p:cNvSpPr txBox="1"/>
          <p:nvPr>
            <p:ph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
          <p:cNvSpPr txBox="1"/>
          <p:nvPr>
            <p:ph idx="1" type="body"/>
          </p:nvPr>
        </p:nvSpPr>
        <p:spPr>
          <a:xfrm>
            <a:off x="457200" y="1600201"/>
            <a:ext cx="4038600" cy="4191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venir"/>
              <a:buChar char="•"/>
              <a:defRPr sz="2400"/>
            </a:lvl1pPr>
            <a:lvl2pPr indent="-355600" lvl="1" marL="914400" algn="l">
              <a:spcBef>
                <a:spcPts val="400"/>
              </a:spcBef>
              <a:spcAft>
                <a:spcPts val="0"/>
              </a:spcAft>
              <a:buClr>
                <a:schemeClr val="dk1"/>
              </a:buClr>
              <a:buSzPts val="2000"/>
              <a:buFont typeface="Avenir"/>
              <a:buChar char="•"/>
              <a:defRPr sz="2000"/>
            </a:lvl2pPr>
            <a:lvl3pPr indent="-342900" lvl="2" marL="1371600" algn="l">
              <a:spcBef>
                <a:spcPts val="360"/>
              </a:spcBef>
              <a:spcAft>
                <a:spcPts val="0"/>
              </a:spcAft>
              <a:buClr>
                <a:schemeClr val="dk1"/>
              </a:buClr>
              <a:buSzPts val="1800"/>
              <a:buFont typeface="Avenir"/>
              <a:buChar char="•"/>
              <a:defRPr sz="1800"/>
            </a:lvl3pPr>
            <a:lvl4pPr indent="-342900" lvl="3" marL="1828800" algn="l">
              <a:spcBef>
                <a:spcPts val="360"/>
              </a:spcBef>
              <a:spcAft>
                <a:spcPts val="0"/>
              </a:spcAft>
              <a:buClr>
                <a:schemeClr val="dk1"/>
              </a:buClr>
              <a:buSzPts val="1800"/>
              <a:buFont typeface="Avenir"/>
              <a:buChar char="•"/>
              <a:defRPr sz="1800"/>
            </a:lvl4pPr>
            <a:lvl5pPr indent="-342900" lvl="4" marL="2286000" algn="l">
              <a:spcBef>
                <a:spcPts val="360"/>
              </a:spcBef>
              <a:spcAft>
                <a:spcPts val="0"/>
              </a:spcAft>
              <a:buClr>
                <a:schemeClr val="dk1"/>
              </a:buClr>
              <a:buSzPts val="1800"/>
              <a:buFont typeface="Avenir"/>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venir"/>
              <a:buChar char="•"/>
              <a:defRPr sz="2400"/>
            </a:lvl1pPr>
            <a:lvl2pPr indent="-355600" lvl="1" marL="914400" algn="l">
              <a:spcBef>
                <a:spcPts val="400"/>
              </a:spcBef>
              <a:spcAft>
                <a:spcPts val="0"/>
              </a:spcAft>
              <a:buClr>
                <a:schemeClr val="dk1"/>
              </a:buClr>
              <a:buSzPts val="2000"/>
              <a:buFont typeface="Avenir"/>
              <a:buChar char="•"/>
              <a:defRPr sz="2000"/>
            </a:lvl2pPr>
            <a:lvl3pPr indent="-342900" lvl="2" marL="1371600" algn="l">
              <a:spcBef>
                <a:spcPts val="360"/>
              </a:spcBef>
              <a:spcAft>
                <a:spcPts val="0"/>
              </a:spcAft>
              <a:buClr>
                <a:schemeClr val="dk1"/>
              </a:buClr>
              <a:buSzPts val="1800"/>
              <a:buFont typeface="Avenir"/>
              <a:buChar char="•"/>
              <a:defRPr sz="1800"/>
            </a:lvl3pPr>
            <a:lvl4pPr indent="-342900" lvl="3" marL="1828800" algn="l">
              <a:spcBef>
                <a:spcPts val="360"/>
              </a:spcBef>
              <a:spcAft>
                <a:spcPts val="0"/>
              </a:spcAft>
              <a:buClr>
                <a:schemeClr val="dk1"/>
              </a:buClr>
              <a:buSzPts val="1800"/>
              <a:buFont typeface="Avenir"/>
              <a:buChar char="•"/>
              <a:defRPr sz="1800"/>
            </a:lvl4pPr>
            <a:lvl5pPr indent="-342900" lvl="4" marL="2286000" algn="l">
              <a:spcBef>
                <a:spcPts val="360"/>
              </a:spcBef>
              <a:spcAft>
                <a:spcPts val="0"/>
              </a:spcAft>
              <a:buClr>
                <a:schemeClr val="dk1"/>
              </a:buClr>
              <a:buSzPts val="1800"/>
              <a:buFont typeface="Avenir"/>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cxnSp>
        <p:nvCxnSpPr>
          <p:cNvPr id="32" name="Google Shape;32;p6"/>
          <p:cNvCxnSpPr/>
          <p:nvPr/>
        </p:nvCxnSpPr>
        <p:spPr>
          <a:xfrm>
            <a:off x="457200" y="987425"/>
            <a:ext cx="8229600" cy="3175"/>
          </a:xfrm>
          <a:prstGeom prst="straightConnector1">
            <a:avLst/>
          </a:prstGeom>
          <a:noFill/>
          <a:ln cap="flat" cmpd="sng" w="9525">
            <a:solidFill>
              <a:srgbClr val="A6A6A6"/>
            </a:solidFill>
            <a:prstDash val="solid"/>
            <a:round/>
            <a:headEnd len="sm" w="sm" type="none"/>
            <a:tailEnd len="sm" w="sm" type="none"/>
          </a:ln>
        </p:spPr>
      </p:cxnSp>
      <p:sp>
        <p:nvSpPr>
          <p:cNvPr id="33" name="Google Shape;33;p6"/>
          <p:cNvSpPr txBox="1"/>
          <p:nvPr>
            <p:ph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8"/>
          <p:cNvSpPr/>
          <p:nvPr>
            <p:ph idx="2" type="pic"/>
          </p:nvPr>
        </p:nvSpPr>
        <p:spPr>
          <a:xfrm>
            <a:off x="1792288" y="612775"/>
            <a:ext cx="5486400" cy="4114800"/>
          </a:xfrm>
          <a:prstGeom prst="rect">
            <a:avLst/>
          </a:prstGeom>
          <a:noFill/>
          <a:ln>
            <a:noFill/>
          </a:ln>
        </p:spPr>
      </p:sp>
      <p:sp>
        <p:nvSpPr>
          <p:cNvPr id="38" name="Google Shape;38;p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venir"/>
              <a:buNone/>
              <a:defRPr sz="1400"/>
            </a:lvl1pPr>
            <a:lvl2pPr indent="-228600" lvl="1" marL="914400" algn="l">
              <a:spcBef>
                <a:spcPts val="240"/>
              </a:spcBef>
              <a:spcAft>
                <a:spcPts val="0"/>
              </a:spcAft>
              <a:buClr>
                <a:schemeClr val="dk1"/>
              </a:buClr>
              <a:buSzPts val="1200"/>
              <a:buFont typeface="Avenir"/>
              <a:buNone/>
              <a:defRPr sz="1200"/>
            </a:lvl2pPr>
            <a:lvl3pPr indent="-228600" lvl="2" marL="1371600" algn="l">
              <a:spcBef>
                <a:spcPts val="200"/>
              </a:spcBef>
              <a:spcAft>
                <a:spcPts val="0"/>
              </a:spcAft>
              <a:buClr>
                <a:schemeClr val="dk1"/>
              </a:buClr>
              <a:buSzPts val="1000"/>
              <a:buFont typeface="Avenir"/>
              <a:buNone/>
              <a:defRPr sz="1000"/>
            </a:lvl3pPr>
            <a:lvl4pPr indent="-228600" lvl="3" marL="1828800" algn="l">
              <a:spcBef>
                <a:spcPts val="180"/>
              </a:spcBef>
              <a:spcAft>
                <a:spcPts val="0"/>
              </a:spcAft>
              <a:buClr>
                <a:schemeClr val="dk1"/>
              </a:buClr>
              <a:buSzPts val="900"/>
              <a:buFont typeface="Avenir"/>
              <a:buNone/>
              <a:defRPr sz="900"/>
            </a:lvl4pPr>
            <a:lvl5pPr indent="-228600" lvl="4" marL="2286000" algn="l">
              <a:spcBef>
                <a:spcPts val="180"/>
              </a:spcBef>
              <a:spcAft>
                <a:spcPts val="0"/>
              </a:spcAft>
              <a:buClr>
                <a:schemeClr val="dk1"/>
              </a:buClr>
              <a:buSzPts val="900"/>
              <a:buFont typeface="Avenir"/>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nvSpPr>
        <p:spPr>
          <a:xfrm>
            <a:off x="1219200" y="6334125"/>
            <a:ext cx="2617788"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lt1"/>
                </a:solidFill>
                <a:latin typeface="Avenir"/>
                <a:ea typeface="Avenir"/>
                <a:cs typeface="Avenir"/>
                <a:sym typeface="Avenir"/>
              </a:rPr>
              <a:t>omenNC.org</a:t>
            </a:r>
            <a:endParaRPr/>
          </a:p>
          <a:p>
            <a:pPr indent="0" lvl="0" marL="0" marR="0" rtl="0" algn="l">
              <a:spcBef>
                <a:spcPts val="0"/>
              </a:spcBef>
              <a:spcAft>
                <a:spcPts val="0"/>
              </a:spcAft>
              <a:buNone/>
            </a:pPr>
            <a:r>
              <a:rPr b="0" i="0" lang="en-US" sz="1200" u="none" cap="none" strike="noStrike">
                <a:solidFill>
                  <a:srgbClr val="EE7907"/>
                </a:solidFill>
                <a:latin typeface="Avenir"/>
                <a:ea typeface="Avenir"/>
                <a:cs typeface="Avenir"/>
                <a:sym typeface="Avenir"/>
              </a:rPr>
              <a:t>NC Committee for CEDAW/CSW</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descr="A group of people posing for the camera&#10;&#10;Description automatically generated" id="43" name="Google Shape;43;p9"/>
          <p:cNvPicPr preferRelativeResize="0"/>
          <p:nvPr/>
        </p:nvPicPr>
        <p:blipFill rotWithShape="1">
          <a:blip r:embed="rId3">
            <a:alphaModFix/>
          </a:blip>
          <a:srcRect b="0" l="0" r="0" t="1874"/>
          <a:stretch/>
        </p:blipFill>
        <p:spPr>
          <a:xfrm>
            <a:off x="0" y="-152400"/>
            <a:ext cx="9144000" cy="5981700"/>
          </a:xfrm>
          <a:prstGeom prst="rect">
            <a:avLst/>
          </a:prstGeom>
          <a:noFill/>
          <a:ln>
            <a:noFill/>
          </a:ln>
        </p:spPr>
      </p:pic>
      <p:sp>
        <p:nvSpPr>
          <p:cNvPr id="44" name="Google Shape;44;p9"/>
          <p:cNvSpPr txBox="1"/>
          <p:nvPr>
            <p:ph type="ctrTitle"/>
          </p:nvPr>
        </p:nvSpPr>
        <p:spPr>
          <a:xfrm>
            <a:off x="833438" y="1363663"/>
            <a:ext cx="7686675" cy="166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Lato"/>
                <a:ea typeface="Lato"/>
                <a:cs typeface="Lato"/>
                <a:sym typeface="Lato"/>
              </a:rPr>
              <a:t>Menstrual Equity in Public Higher Education</a:t>
            </a:r>
            <a:endParaRPr b="1">
              <a:solidFill>
                <a:schemeClr val="lt1"/>
              </a:solidFill>
              <a:latin typeface="Lato"/>
              <a:ea typeface="Lato"/>
              <a:cs typeface="Lato"/>
              <a:sym typeface="Lato"/>
            </a:endParaRPr>
          </a:p>
        </p:txBody>
      </p:sp>
      <p:sp>
        <p:nvSpPr>
          <p:cNvPr id="45" name="Google Shape;45;p9"/>
          <p:cNvSpPr txBox="1"/>
          <p:nvPr>
            <p:ph idx="1" type="subTitle"/>
          </p:nvPr>
        </p:nvSpPr>
        <p:spPr>
          <a:xfrm>
            <a:off x="1063625" y="3910013"/>
            <a:ext cx="7688263" cy="54133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2400"/>
              <a:buFont typeface="Lato"/>
              <a:buNone/>
            </a:pPr>
            <a:r>
              <a:rPr lang="en-US">
                <a:solidFill>
                  <a:schemeClr val="lt1"/>
                </a:solidFill>
                <a:latin typeface="Lato"/>
                <a:ea typeface="Lato"/>
                <a:cs typeface="Lato"/>
                <a:sym typeface="Lato"/>
              </a:rPr>
              <a:t>Sara Darwish</a:t>
            </a:r>
            <a:endParaRPr>
              <a:solidFill>
                <a:schemeClr val="lt1"/>
              </a:solidFill>
              <a:latin typeface="Lato"/>
              <a:ea typeface="Lato"/>
              <a:cs typeface="Lato"/>
              <a:sym typeface="Lato"/>
            </a:endParaRPr>
          </a:p>
          <a:p>
            <a:pPr indent="0" lvl="0" marL="0" rtl="0" algn="ctr">
              <a:spcBef>
                <a:spcPts val="0"/>
              </a:spcBef>
              <a:spcAft>
                <a:spcPts val="0"/>
              </a:spcAft>
              <a:buClr>
                <a:schemeClr val="lt1"/>
              </a:buClr>
              <a:buSzPts val="2400"/>
              <a:buFont typeface="Lato"/>
              <a:buNone/>
            </a:pPr>
            <a:r>
              <a:rPr lang="en-US">
                <a:solidFill>
                  <a:schemeClr val="lt1"/>
                </a:solidFill>
                <a:latin typeface="Lato"/>
                <a:ea typeface="Lato"/>
                <a:cs typeface="Lato"/>
                <a:sym typeface="Lato"/>
              </a:rPr>
              <a:t>North Carolina State University</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nvSpPr>
        <p:spPr>
          <a:xfrm>
            <a:off x="-6350" y="101600"/>
            <a:ext cx="914400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Lato"/>
                <a:ea typeface="Lato"/>
                <a:cs typeface="Lato"/>
                <a:sym typeface="Lato"/>
              </a:rPr>
              <a:t>Menstrual equity IS a global issue</a:t>
            </a:r>
            <a:endParaRPr b="0" i="0" sz="1800" u="none" cap="none" strike="noStrike">
              <a:solidFill>
                <a:schemeClr val="lt1"/>
              </a:solidFill>
              <a:latin typeface="Lato"/>
              <a:ea typeface="Lato"/>
              <a:cs typeface="Lato"/>
              <a:sym typeface="Lato"/>
            </a:endParaRPr>
          </a:p>
        </p:txBody>
      </p:sp>
      <p:sp>
        <p:nvSpPr>
          <p:cNvPr id="51" name="Google Shape;51;p10"/>
          <p:cNvSpPr txBox="1"/>
          <p:nvPr>
            <p:ph idx="1" type="body"/>
          </p:nvPr>
        </p:nvSpPr>
        <p:spPr>
          <a:xfrm>
            <a:off x="0" y="1004888"/>
            <a:ext cx="4914900" cy="1219200"/>
          </a:xfrm>
          <a:prstGeom prst="rect">
            <a:avLst/>
          </a:prstGeom>
          <a:noFill/>
          <a:ln>
            <a:noFill/>
          </a:ln>
        </p:spPr>
        <p:txBody>
          <a:bodyPr anchorCtr="0" anchor="t" bIns="91425" lIns="91425" spcFirstLastPara="1" rIns="91425" wrap="square" tIns="91425">
            <a:noAutofit/>
          </a:bodyPr>
          <a:lstStyle/>
          <a:p>
            <a:pPr indent="0" lvl="0" marL="146050" rtl="0" algn="l">
              <a:spcBef>
                <a:spcPts val="0"/>
              </a:spcBef>
              <a:spcAft>
                <a:spcPts val="0"/>
              </a:spcAft>
              <a:buClr>
                <a:srgbClr val="D1741C"/>
              </a:buClr>
              <a:buSzPts val="1300"/>
              <a:buFont typeface="Lato"/>
              <a:buNone/>
            </a:pPr>
            <a:r>
              <a:rPr b="1" lang="en-US">
                <a:solidFill>
                  <a:srgbClr val="D1741C"/>
                </a:solidFill>
                <a:latin typeface="Lato"/>
                <a:ea typeface="Lato"/>
                <a:cs typeface="Lato"/>
                <a:sym typeface="Lato"/>
              </a:rPr>
              <a:t>Global, meaning it is also an issue here in the United States</a:t>
            </a:r>
            <a:r>
              <a:rPr b="1" lang="en-US" sz="1800">
                <a:solidFill>
                  <a:srgbClr val="D1741C"/>
                </a:solidFill>
                <a:latin typeface="Lato"/>
                <a:ea typeface="Lato"/>
                <a:cs typeface="Lato"/>
                <a:sym typeface="Lato"/>
              </a:rPr>
              <a:t>.</a:t>
            </a:r>
            <a:endParaRPr b="1" sz="2000">
              <a:solidFill>
                <a:srgbClr val="D1741C"/>
              </a:solidFill>
              <a:latin typeface="Lato"/>
              <a:ea typeface="Lato"/>
              <a:cs typeface="Lato"/>
              <a:sym typeface="Lato"/>
            </a:endParaRPr>
          </a:p>
        </p:txBody>
      </p:sp>
      <p:sp>
        <p:nvSpPr>
          <p:cNvPr id="52" name="Google Shape;52;p10"/>
          <p:cNvSpPr txBox="1"/>
          <p:nvPr/>
        </p:nvSpPr>
        <p:spPr>
          <a:xfrm>
            <a:off x="60678" y="2438400"/>
            <a:ext cx="4476750" cy="32766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chemeClr val="accent1"/>
              </a:buClr>
              <a:buSzPts val="1300"/>
              <a:buFont typeface="Lato"/>
              <a:buNone/>
            </a:pPr>
            <a:r>
              <a:rPr b="0" i="0" lang="en-US" sz="1800" u="none" cap="none" strike="noStrike">
                <a:solidFill>
                  <a:schemeClr val="accent1"/>
                </a:solidFill>
                <a:latin typeface="Lato"/>
                <a:ea typeface="Lato"/>
                <a:cs typeface="Lato"/>
                <a:sym typeface="Lato"/>
              </a:rPr>
              <a:t>“This is an issue that has received an increasing amount of attention, particularly in developing countries. But when we looked at what was known and documented in more developed countries like the United States, there wasn’t much.”</a:t>
            </a:r>
            <a:endParaRPr/>
          </a:p>
          <a:p>
            <a:pPr indent="0" lvl="0" marL="457200" marR="0" rtl="0" algn="ctr">
              <a:lnSpc>
                <a:spcPct val="115000"/>
              </a:lnSpc>
              <a:spcBef>
                <a:spcPts val="1600"/>
              </a:spcBef>
              <a:spcAft>
                <a:spcPts val="0"/>
              </a:spcAft>
              <a:buClr>
                <a:schemeClr val="accent1"/>
              </a:buClr>
              <a:buSzPts val="1300"/>
              <a:buFont typeface="Lato"/>
              <a:buNone/>
            </a:pPr>
            <a:r>
              <a:rPr b="0" i="1" lang="en-US" sz="1800" u="none" cap="none" strike="noStrike">
                <a:solidFill>
                  <a:schemeClr val="accent1"/>
                </a:solidFill>
                <a:latin typeface="Lato"/>
                <a:ea typeface="Lato"/>
                <a:cs typeface="Lato"/>
                <a:sym typeface="Lato"/>
              </a:rPr>
              <a:t>Anne Sebert Kuhlmann</a:t>
            </a:r>
            <a:endParaRPr b="0" i="1" sz="1800" u="none" cap="none" strike="noStrike">
              <a:solidFill>
                <a:schemeClr val="accent1"/>
              </a:solidFill>
              <a:latin typeface="Lato"/>
              <a:ea typeface="Lato"/>
              <a:cs typeface="Lato"/>
              <a:sym typeface="Lato"/>
            </a:endParaRPr>
          </a:p>
          <a:p>
            <a:pPr indent="0" lvl="0" marL="457200" marR="0" rtl="0" algn="ctr">
              <a:lnSpc>
                <a:spcPct val="115000"/>
              </a:lnSpc>
              <a:spcBef>
                <a:spcPts val="1600"/>
              </a:spcBef>
              <a:spcAft>
                <a:spcPts val="0"/>
              </a:spcAft>
              <a:buClr>
                <a:schemeClr val="accent1"/>
              </a:buClr>
              <a:buSzPts val="1300"/>
              <a:buFont typeface="Avenir"/>
              <a:buNone/>
            </a:pPr>
            <a:r>
              <a:t/>
            </a:r>
            <a:endParaRPr b="0" i="1" sz="1800" u="none" cap="none" strike="noStrike">
              <a:solidFill>
                <a:schemeClr val="accent1"/>
              </a:solidFill>
              <a:latin typeface="Lato"/>
              <a:ea typeface="Lato"/>
              <a:cs typeface="Lato"/>
              <a:sym typeface="Lato"/>
            </a:endParaRPr>
          </a:p>
          <a:p>
            <a:pPr indent="0" lvl="0" marL="457200" marR="0" rtl="0" algn="ctr">
              <a:lnSpc>
                <a:spcPct val="115000"/>
              </a:lnSpc>
              <a:spcBef>
                <a:spcPts val="1600"/>
              </a:spcBef>
              <a:spcAft>
                <a:spcPts val="0"/>
              </a:spcAft>
              <a:buClr>
                <a:schemeClr val="accent1"/>
              </a:buClr>
              <a:buSzPts val="1300"/>
              <a:buFont typeface="Avenir"/>
              <a:buNone/>
            </a:pPr>
            <a:r>
              <a:t/>
            </a:r>
            <a:endParaRPr b="0" i="0" sz="1800" u="none" cap="none" strike="noStrike">
              <a:solidFill>
                <a:schemeClr val="accent1"/>
              </a:solidFill>
              <a:latin typeface="Lato"/>
              <a:ea typeface="Lato"/>
              <a:cs typeface="Lato"/>
              <a:sym typeface="Lato"/>
            </a:endParaRPr>
          </a:p>
          <a:p>
            <a:pPr indent="0" lvl="0" marL="457200" marR="0" rtl="0" algn="ctr">
              <a:lnSpc>
                <a:spcPct val="115000"/>
              </a:lnSpc>
              <a:spcBef>
                <a:spcPts val="1600"/>
              </a:spcBef>
              <a:spcAft>
                <a:spcPts val="0"/>
              </a:spcAft>
              <a:buClr>
                <a:schemeClr val="accent1"/>
              </a:buClr>
              <a:buSzPts val="1300"/>
              <a:buFont typeface="Avenir"/>
              <a:buNone/>
            </a:pPr>
            <a:r>
              <a:t/>
            </a:r>
            <a:endParaRPr b="0" i="0" sz="1200" u="none" cap="none" strike="noStrike">
              <a:solidFill>
                <a:schemeClr val="accent1"/>
              </a:solidFill>
              <a:latin typeface="Lato"/>
              <a:ea typeface="Lato"/>
              <a:cs typeface="Lato"/>
              <a:sym typeface="Lato"/>
            </a:endParaRPr>
          </a:p>
          <a:p>
            <a:pPr indent="0" lvl="0" marL="457200" marR="0" rtl="0" algn="ctr">
              <a:lnSpc>
                <a:spcPct val="115000"/>
              </a:lnSpc>
              <a:spcBef>
                <a:spcPts val="1600"/>
              </a:spcBef>
              <a:spcAft>
                <a:spcPts val="0"/>
              </a:spcAft>
              <a:buClr>
                <a:schemeClr val="accent1"/>
              </a:buClr>
              <a:buSzPts val="1300"/>
              <a:buFont typeface="Lato"/>
              <a:buNone/>
            </a:pPr>
            <a:r>
              <a:t/>
            </a:r>
            <a:endParaRPr b="0" i="0" sz="1800" u="none" cap="none" strike="noStrike">
              <a:solidFill>
                <a:schemeClr val="accent1"/>
              </a:solidFill>
              <a:latin typeface="Lato"/>
              <a:ea typeface="Lato"/>
              <a:cs typeface="Lato"/>
              <a:sym typeface="Lato"/>
            </a:endParaRPr>
          </a:p>
        </p:txBody>
      </p:sp>
      <p:pic>
        <p:nvPicPr>
          <p:cNvPr descr="A picture containing indoor, person, wall, table&#10;&#10;Description automatically generated" id="53" name="Google Shape;53;p10"/>
          <p:cNvPicPr preferRelativeResize="0"/>
          <p:nvPr/>
        </p:nvPicPr>
        <p:blipFill rotWithShape="1">
          <a:blip r:embed="rId3">
            <a:alphaModFix/>
          </a:blip>
          <a:srcRect b="1153" l="606" r="0" t="8940"/>
          <a:stretch/>
        </p:blipFill>
        <p:spPr>
          <a:xfrm>
            <a:off x="5124450" y="706438"/>
            <a:ext cx="4013200" cy="544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0" y="61913"/>
            <a:ext cx="7688263" cy="53498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40165"/>
              </a:buClr>
              <a:buSzPts val="2600"/>
              <a:buFont typeface="Lato"/>
              <a:buNone/>
            </a:pPr>
            <a:r>
              <a:rPr b="1" lang="en-US">
                <a:solidFill>
                  <a:schemeClr val="lt1"/>
                </a:solidFill>
                <a:latin typeface="Lato"/>
                <a:ea typeface="Lato"/>
                <a:cs typeface="Lato"/>
                <a:sym typeface="Lato"/>
              </a:rPr>
              <a:t>Menstrual Equity Does Not Exist, Period</a:t>
            </a:r>
            <a:endParaRPr b="1">
              <a:solidFill>
                <a:schemeClr val="lt1"/>
              </a:solidFill>
              <a:latin typeface="Lato"/>
              <a:ea typeface="Lato"/>
              <a:cs typeface="Lato"/>
              <a:sym typeface="Lato"/>
            </a:endParaRPr>
          </a:p>
        </p:txBody>
      </p:sp>
      <p:sp>
        <p:nvSpPr>
          <p:cNvPr id="59" name="Google Shape;59;p11"/>
          <p:cNvSpPr/>
          <p:nvPr/>
        </p:nvSpPr>
        <p:spPr>
          <a:xfrm>
            <a:off x="5715000" y="1752600"/>
            <a:ext cx="3124200" cy="2895600"/>
          </a:xfrm>
          <a:prstGeom prst="ellipse">
            <a:avLst/>
          </a:prstGeom>
          <a:blipFill rotWithShape="1">
            <a:blip r:embed="rId3">
              <a:alphaModFix/>
            </a:blip>
            <a:stretch>
              <a:fillRect b="0" l="0" r="0" t="0"/>
            </a:stretch>
          </a:blipFill>
          <a:ln cap="flat" cmpd="sng" w="28575">
            <a:solidFill>
              <a:srgbClr val="D174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Lato"/>
              <a:ea typeface="Lato"/>
              <a:cs typeface="Lato"/>
              <a:sym typeface="Lato"/>
            </a:endParaRPr>
          </a:p>
        </p:txBody>
      </p:sp>
      <p:sp>
        <p:nvSpPr>
          <p:cNvPr id="60" name="Google Shape;60;p11"/>
          <p:cNvSpPr/>
          <p:nvPr/>
        </p:nvSpPr>
        <p:spPr>
          <a:xfrm>
            <a:off x="117995" y="1343759"/>
            <a:ext cx="5468389" cy="38882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000" u="none" cap="none" strike="noStrike">
                <a:solidFill>
                  <a:schemeClr val="dk1"/>
                </a:solidFill>
                <a:latin typeface="Lato"/>
                <a:ea typeface="Lato"/>
                <a:cs typeface="Lato"/>
                <a:sym typeface="Lato"/>
              </a:rPr>
              <a:t>Meaning…</a:t>
            </a:r>
            <a:endParaRPr b="1" i="1" sz="2000" u="none" cap="none" strike="noStrike">
              <a:solidFill>
                <a:schemeClr val="dk1"/>
              </a:solidFill>
              <a:latin typeface="Lato"/>
              <a:ea typeface="Lato"/>
              <a:cs typeface="Lato"/>
              <a:sym typeface="Lato"/>
            </a:endParaRPr>
          </a:p>
          <a:p>
            <a:pPr indent="0" lvl="0" marL="0" marR="0" rtl="0" algn="l">
              <a:spcBef>
                <a:spcPts val="0"/>
              </a:spcBef>
              <a:spcAft>
                <a:spcPts val="0"/>
              </a:spcAft>
              <a:buClr>
                <a:schemeClr val="dk1"/>
              </a:buClr>
              <a:buSzPts val="2000"/>
              <a:buFont typeface="Calibri"/>
              <a:buNone/>
            </a:pPr>
            <a:r>
              <a:t/>
            </a:r>
            <a:endParaRPr b="0" i="0" sz="2000" u="none" cap="none" strike="noStrike">
              <a:solidFill>
                <a:srgbClr val="460B63"/>
              </a:solidFill>
              <a:latin typeface="Lato"/>
              <a:ea typeface="Lato"/>
              <a:cs typeface="Lato"/>
              <a:sym typeface="Lato"/>
            </a:endParaRPr>
          </a:p>
          <a:p>
            <a:pPr indent="-127000" lvl="0" marL="0" marR="0" rtl="0" algn="l">
              <a:spcBef>
                <a:spcPts val="0"/>
              </a:spcBef>
              <a:spcAft>
                <a:spcPts val="0"/>
              </a:spcAft>
              <a:buClr>
                <a:srgbClr val="460B63"/>
              </a:buClr>
              <a:buSzPts val="2000"/>
              <a:buFont typeface="Calibri"/>
              <a:buAutoNum type="arabicPeriod"/>
            </a:pPr>
            <a:r>
              <a:rPr b="0" i="0" lang="en-US" sz="2000" u="none" cap="none" strike="noStrike">
                <a:solidFill>
                  <a:srgbClr val="460B63"/>
                </a:solidFill>
                <a:latin typeface="Lato"/>
                <a:ea typeface="Lato"/>
                <a:cs typeface="Lato"/>
                <a:sym typeface="Lato"/>
              </a:rPr>
              <a:t>Women and young women often lack equal or easily accessible access to menstrual hygiene products, whether due to affordability, stigma, availability, or other barriers.</a:t>
            </a:r>
            <a:endParaRPr b="0" i="0" sz="2000" u="none" cap="none" strike="noStrike">
              <a:solidFill>
                <a:srgbClr val="460B63"/>
              </a:solidFill>
              <a:latin typeface="Calibri"/>
              <a:ea typeface="Calibri"/>
              <a:cs typeface="Calibri"/>
              <a:sym typeface="Calibri"/>
            </a:endParaRPr>
          </a:p>
          <a:p>
            <a:pPr indent="-127000" lvl="0" marL="0" marR="0" rtl="0" algn="l">
              <a:spcBef>
                <a:spcPts val="1600"/>
              </a:spcBef>
              <a:spcAft>
                <a:spcPts val="0"/>
              </a:spcAft>
              <a:buClr>
                <a:srgbClr val="460B63"/>
              </a:buClr>
              <a:buSzPts val="2000"/>
              <a:buFont typeface="Calibri"/>
              <a:buAutoNum type="arabicPeriod"/>
            </a:pPr>
            <a:r>
              <a:rPr b="0" i="0" lang="en-US" sz="2000" u="none" cap="none" strike="noStrike">
                <a:solidFill>
                  <a:srgbClr val="460B63"/>
                </a:solidFill>
                <a:latin typeface="Lato"/>
                <a:ea typeface="Lato"/>
                <a:cs typeface="Lato"/>
                <a:sym typeface="Lato"/>
              </a:rPr>
              <a:t>High negative impacts in other areas of life for women, </a:t>
            </a:r>
            <a:r>
              <a:rPr b="1" i="0" lang="en-US" sz="2000" u="none" cap="none" strike="noStrike">
                <a:solidFill>
                  <a:srgbClr val="460B63"/>
                </a:solidFill>
                <a:latin typeface="Lato"/>
                <a:ea typeface="Lato"/>
                <a:cs typeface="Lato"/>
                <a:sym typeface="Lato"/>
              </a:rPr>
              <a:t>especially education</a:t>
            </a:r>
            <a:r>
              <a:rPr b="0" i="0" lang="en-US" sz="2000" u="none" cap="none" strike="noStrike">
                <a:solidFill>
                  <a:srgbClr val="460B63"/>
                </a:solidFill>
                <a:latin typeface="Lato"/>
                <a:ea typeface="Lato"/>
                <a:cs typeface="Lato"/>
                <a:sym typeface="Lato"/>
              </a:rPr>
              <a:t>.</a:t>
            </a:r>
            <a:endParaRPr b="0" i="0" sz="2000" u="none" cap="none" strike="noStrike">
              <a:solidFill>
                <a:srgbClr val="460B63"/>
              </a:solidFill>
              <a:latin typeface="Calibri"/>
              <a:ea typeface="Calibri"/>
              <a:cs typeface="Calibri"/>
              <a:sym typeface="Calibri"/>
            </a:endParaRPr>
          </a:p>
          <a:p>
            <a:pPr indent="-127000" lvl="0" marL="0" marR="0" rtl="0" algn="l">
              <a:spcBef>
                <a:spcPts val="1600"/>
              </a:spcBef>
              <a:spcAft>
                <a:spcPts val="0"/>
              </a:spcAft>
              <a:buClr>
                <a:srgbClr val="460B63"/>
              </a:buClr>
              <a:buSzPts val="2000"/>
              <a:buFont typeface="Calibri"/>
              <a:buAutoNum type="arabicPeriod"/>
            </a:pPr>
            <a:r>
              <a:rPr b="0" i="0" lang="en-US" sz="2000" u="none" cap="none" strike="noStrike">
                <a:solidFill>
                  <a:srgbClr val="460B63"/>
                </a:solidFill>
                <a:latin typeface="Lato"/>
                <a:ea typeface="Lato"/>
                <a:cs typeface="Lato"/>
                <a:sym typeface="Lato"/>
              </a:rPr>
              <a:t>Education is directly linked to other socioeconomic and social determinant factors, an example is poverty and food insecurity.</a:t>
            </a:r>
            <a:endParaRPr b="0" i="0" sz="2000" u="none" cap="none" strike="noStrike">
              <a:solidFill>
                <a:srgbClr val="460B63"/>
              </a:solidFill>
              <a:latin typeface="Calibri"/>
              <a:ea typeface="Calibri"/>
              <a:cs typeface="Calibri"/>
              <a:sym typeface="Calibri"/>
            </a:endParaRPr>
          </a:p>
        </p:txBody>
      </p:sp>
      <p:sp>
        <p:nvSpPr>
          <p:cNvPr id="61" name="Google Shape;61;p11"/>
          <p:cNvSpPr txBox="1"/>
          <p:nvPr/>
        </p:nvSpPr>
        <p:spPr>
          <a:xfrm>
            <a:off x="2759825" y="399011"/>
            <a:ext cx="1847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0" y="17463"/>
            <a:ext cx="7688263" cy="53498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40165"/>
              </a:buClr>
              <a:buSzPts val="2600"/>
              <a:buFont typeface="Lato"/>
              <a:buNone/>
            </a:pPr>
            <a:r>
              <a:rPr b="1" lang="en-US">
                <a:solidFill>
                  <a:schemeClr val="lt1"/>
                </a:solidFill>
                <a:latin typeface="Lato"/>
                <a:ea typeface="Lato"/>
                <a:cs typeface="Lato"/>
                <a:sym typeface="Lato"/>
              </a:rPr>
              <a:t>Methods</a:t>
            </a:r>
            <a:endParaRPr b="1">
              <a:solidFill>
                <a:schemeClr val="lt1"/>
              </a:solidFill>
              <a:latin typeface="Lato"/>
              <a:ea typeface="Lato"/>
              <a:cs typeface="Lato"/>
              <a:sym typeface="Lato"/>
            </a:endParaRPr>
          </a:p>
        </p:txBody>
      </p:sp>
      <p:sp>
        <p:nvSpPr>
          <p:cNvPr id="67" name="Google Shape;67;p12"/>
          <p:cNvSpPr/>
          <p:nvPr/>
        </p:nvSpPr>
        <p:spPr>
          <a:xfrm>
            <a:off x="937260" y="3948945"/>
            <a:ext cx="7239000" cy="280076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541977"/>
                </a:solidFill>
                <a:latin typeface="Lato"/>
                <a:ea typeface="Lato"/>
                <a:cs typeface="Lato"/>
                <a:sym typeface="Lato"/>
              </a:rPr>
              <a:t>Online Survey with Female Students (n = 140)</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Eligible students were (1) at least 18 years or older, and (2) a female menstruating student at NC State.</a:t>
            </a:r>
            <a:endParaRPr sz="1600">
              <a:solidFill>
                <a:schemeClr val="dk1"/>
              </a:solidFill>
              <a:latin typeface="Lato"/>
              <a:ea typeface="Lato"/>
              <a:cs typeface="Lato"/>
              <a:sym typeface="Lato"/>
            </a:endParaRPr>
          </a:p>
          <a:p>
            <a:pPr indent="-184150" lvl="4" marL="6921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0" marL="0" marR="0" rtl="0" algn="ctr">
              <a:spcBef>
                <a:spcPts val="0"/>
              </a:spcBef>
              <a:spcAft>
                <a:spcPts val="0"/>
              </a:spcAft>
              <a:buNone/>
            </a:pPr>
            <a:r>
              <a:rPr b="1" lang="en-US" sz="1800">
                <a:solidFill>
                  <a:srgbClr val="541977"/>
                </a:solidFill>
                <a:latin typeface="Lato"/>
                <a:ea typeface="Lato"/>
                <a:cs typeface="Lato"/>
                <a:sym typeface="Lato"/>
              </a:rPr>
              <a:t>In-depth Interviews with NC State Campus Stakeholders (n = 2)</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Two current NC State students who created campus organizations that aim to tackle the issue of menstrual inequity.</a:t>
            </a:r>
            <a:endParaRPr/>
          </a:p>
          <a:p>
            <a:pPr indent="0" lvl="0" marL="0" marR="0" rtl="0" algn="l">
              <a:spcBef>
                <a:spcPts val="0"/>
              </a:spcBef>
              <a:spcAft>
                <a:spcPts val="0"/>
              </a:spcAft>
              <a:buNone/>
            </a:pPr>
            <a:br>
              <a:rPr lang="en-US" sz="1800">
                <a:solidFill>
                  <a:schemeClr val="dk1"/>
                </a:solidFill>
                <a:latin typeface="Arial"/>
                <a:ea typeface="Arial"/>
                <a:cs typeface="Arial"/>
                <a:sym typeface="Arial"/>
              </a:rPr>
            </a:br>
            <a:endParaRPr b="1" sz="1800">
              <a:solidFill>
                <a:schemeClr val="dk1"/>
              </a:solidFill>
              <a:latin typeface="Lato"/>
              <a:ea typeface="Lato"/>
              <a:cs typeface="Lato"/>
              <a:sym typeface="Lato"/>
            </a:endParaRPr>
          </a:p>
          <a:p>
            <a:pPr indent="-184150" lvl="4" marL="6921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1" marL="457200" marR="0" rtl="0" algn="l">
              <a:spcBef>
                <a:spcPts val="0"/>
              </a:spcBef>
              <a:spcAft>
                <a:spcPts val="0"/>
              </a:spcAft>
              <a:buNone/>
            </a:pPr>
            <a:r>
              <a:t/>
            </a:r>
            <a:endParaRPr b="1" i="0" sz="1600" u="none" cap="none" strike="noStrike">
              <a:solidFill>
                <a:schemeClr val="dk1"/>
              </a:solidFill>
              <a:latin typeface="Lato"/>
              <a:ea typeface="Lato"/>
              <a:cs typeface="Lato"/>
              <a:sym typeface="Lato"/>
            </a:endParaRPr>
          </a:p>
        </p:txBody>
      </p:sp>
      <p:pic>
        <p:nvPicPr>
          <p:cNvPr id="68" name="Google Shape;68;p12"/>
          <p:cNvPicPr preferRelativeResize="0"/>
          <p:nvPr/>
        </p:nvPicPr>
        <p:blipFill rotWithShape="1">
          <a:blip r:embed="rId3">
            <a:alphaModFix/>
          </a:blip>
          <a:srcRect b="16550" l="0" r="0" t="7892"/>
          <a:stretch/>
        </p:blipFill>
        <p:spPr>
          <a:xfrm>
            <a:off x="-15240" y="656362"/>
            <a:ext cx="9144000" cy="2181701"/>
          </a:xfrm>
          <a:prstGeom prst="rect">
            <a:avLst/>
          </a:prstGeom>
          <a:noFill/>
          <a:ln>
            <a:noFill/>
          </a:ln>
        </p:spPr>
      </p:pic>
      <p:sp>
        <p:nvSpPr>
          <p:cNvPr id="69" name="Google Shape;69;p12"/>
          <p:cNvSpPr/>
          <p:nvPr/>
        </p:nvSpPr>
        <p:spPr>
          <a:xfrm>
            <a:off x="220980" y="3124200"/>
            <a:ext cx="8671560" cy="1938992"/>
          </a:xfrm>
          <a:prstGeom prst="rect">
            <a:avLst/>
          </a:prstGeom>
          <a:noFill/>
          <a:ln>
            <a:noFill/>
          </a:ln>
        </p:spPr>
        <p:txBody>
          <a:bodyPr anchorCtr="0" anchor="t" bIns="45700" lIns="91425" spcFirstLastPara="1" rIns="91425" wrap="square" tIns="45700">
            <a:noAutofit/>
          </a:bodyPr>
          <a:lstStyle/>
          <a:p>
            <a:pPr indent="0" lvl="0" marL="146050" marR="0" rtl="0" algn="ctr">
              <a:spcBef>
                <a:spcPts val="0"/>
              </a:spcBef>
              <a:spcAft>
                <a:spcPts val="0"/>
              </a:spcAft>
              <a:buNone/>
            </a:pPr>
            <a:r>
              <a:rPr lang="en-US" sz="1800">
                <a:solidFill>
                  <a:srgbClr val="D1741C"/>
                </a:solidFill>
                <a:latin typeface="Lato"/>
                <a:ea typeface="Lato"/>
                <a:cs typeface="Lato"/>
                <a:sym typeface="Lato"/>
              </a:rPr>
              <a:t>This research sought to asses college students’ access to menstrual hygiene products and how being a menstruating person affects their educational experience</a:t>
            </a:r>
            <a:r>
              <a:rPr i="1" lang="en-US" sz="1800">
                <a:solidFill>
                  <a:srgbClr val="D1741C"/>
                </a:solidFill>
                <a:latin typeface="Lato"/>
                <a:ea typeface="Lato"/>
                <a:cs typeface="Lato"/>
                <a:sym typeface="Lato"/>
              </a:rPr>
              <a:t>. </a:t>
            </a:r>
            <a:br>
              <a:rPr lang="en-US" sz="1800">
                <a:solidFill>
                  <a:srgbClr val="000000"/>
                </a:solidFill>
                <a:latin typeface="Lato"/>
                <a:ea typeface="Lato"/>
                <a:cs typeface="Lato"/>
                <a:sym typeface="Lato"/>
              </a:rPr>
            </a:br>
            <a:br>
              <a:rPr lang="en-US" sz="1800">
                <a:solidFill>
                  <a:srgbClr val="000000"/>
                </a:solidFill>
                <a:latin typeface="Lato"/>
                <a:ea typeface="Lato"/>
                <a:cs typeface="Lato"/>
                <a:sym typeface="Lato"/>
              </a:rPr>
            </a:br>
            <a:endParaRPr sz="1800">
              <a:solidFill>
                <a:schemeClr val="dk1"/>
              </a:solidFill>
              <a:latin typeface="Arial"/>
              <a:ea typeface="Arial"/>
              <a:cs typeface="Arial"/>
              <a:sym typeface="Arial"/>
            </a:endParaRPr>
          </a:p>
          <a:p>
            <a:pPr indent="0" lvl="0" marL="0" marR="0" rtl="0" algn="l">
              <a:spcBef>
                <a:spcPts val="0"/>
              </a:spcBef>
              <a:spcAft>
                <a:spcPts val="0"/>
              </a:spcAft>
              <a:buNone/>
            </a:pP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646016" y="941369"/>
            <a:ext cx="7688700" cy="7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600"/>
              <a:buFont typeface="Lato"/>
              <a:buNone/>
            </a:pPr>
            <a:r>
              <a:rPr b="1" lang="en-US" sz="2300">
                <a:solidFill>
                  <a:srgbClr val="541977"/>
                </a:solidFill>
                <a:latin typeface="Lato"/>
                <a:ea typeface="Lato"/>
                <a:cs typeface="Lato"/>
                <a:sym typeface="Lato"/>
              </a:rPr>
              <a:t>Have you ever needed a menstrual hygiene product (tampon, pad, etc.) and not been able to find one on campus?</a:t>
            </a:r>
            <a:endParaRPr sz="2300"/>
          </a:p>
        </p:txBody>
      </p:sp>
      <p:sp>
        <p:nvSpPr>
          <p:cNvPr id="75" name="Google Shape;75;p13"/>
          <p:cNvSpPr txBox="1"/>
          <p:nvPr/>
        </p:nvSpPr>
        <p:spPr>
          <a:xfrm>
            <a:off x="57150" y="31750"/>
            <a:ext cx="7688263" cy="534988"/>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440165"/>
              </a:buClr>
              <a:buSzPts val="2600"/>
              <a:buFont typeface="Lato"/>
              <a:buNone/>
            </a:pPr>
            <a:r>
              <a:rPr b="1" lang="en-US" sz="2600">
                <a:solidFill>
                  <a:schemeClr val="lt1"/>
                </a:solidFill>
                <a:latin typeface="Lato"/>
                <a:ea typeface="Lato"/>
                <a:cs typeface="Lato"/>
                <a:sym typeface="Lato"/>
              </a:rPr>
              <a:t>Findings: Online Survey Results</a:t>
            </a:r>
            <a:endParaRPr b="1" sz="2600">
              <a:solidFill>
                <a:schemeClr val="lt1"/>
              </a:solidFill>
              <a:latin typeface="Lato"/>
              <a:ea typeface="Lato"/>
              <a:cs typeface="Lato"/>
              <a:sym typeface="Lato"/>
            </a:endParaRPr>
          </a:p>
        </p:txBody>
      </p:sp>
      <p:pic>
        <p:nvPicPr>
          <p:cNvPr id="76" name="Google Shape;76;p13"/>
          <p:cNvPicPr preferRelativeResize="0"/>
          <p:nvPr/>
        </p:nvPicPr>
        <p:blipFill rotWithShape="1">
          <a:blip r:embed="rId3">
            <a:alphaModFix/>
          </a:blip>
          <a:srcRect b="2639" l="25611" r="24256" t="28699"/>
          <a:stretch/>
        </p:blipFill>
        <p:spPr>
          <a:xfrm>
            <a:off x="2263912" y="2209800"/>
            <a:ext cx="4517888" cy="33528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729450" y="941369"/>
            <a:ext cx="7688700" cy="7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600"/>
              <a:buFont typeface="Lato"/>
              <a:buNone/>
            </a:pPr>
            <a:r>
              <a:rPr b="1" lang="en-US">
                <a:solidFill>
                  <a:srgbClr val="541977"/>
                </a:solidFill>
                <a:latin typeface="Lato"/>
                <a:ea typeface="Lato"/>
                <a:cs typeface="Lato"/>
                <a:sym typeface="Lato"/>
              </a:rPr>
              <a:t>Have you ever received negative reactions regarding periods or being a menstruating person?</a:t>
            </a:r>
            <a:endParaRPr b="1">
              <a:solidFill>
                <a:srgbClr val="541977"/>
              </a:solidFill>
              <a:latin typeface="Lato"/>
              <a:ea typeface="Lato"/>
              <a:cs typeface="Lato"/>
              <a:sym typeface="Lato"/>
            </a:endParaRPr>
          </a:p>
        </p:txBody>
      </p:sp>
      <p:sp>
        <p:nvSpPr>
          <p:cNvPr id="82" name="Google Shape;82;p14"/>
          <p:cNvSpPr txBox="1"/>
          <p:nvPr/>
        </p:nvSpPr>
        <p:spPr>
          <a:xfrm>
            <a:off x="57150" y="31750"/>
            <a:ext cx="7688263" cy="534988"/>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440165"/>
              </a:buClr>
              <a:buSzPts val="2600"/>
              <a:buFont typeface="Lato"/>
              <a:buNone/>
            </a:pPr>
            <a:r>
              <a:rPr b="1" lang="en-US" sz="2600">
                <a:solidFill>
                  <a:schemeClr val="lt1"/>
                </a:solidFill>
                <a:latin typeface="Lato"/>
                <a:ea typeface="Lato"/>
                <a:cs typeface="Lato"/>
                <a:sym typeface="Lato"/>
              </a:rPr>
              <a:t>Findings: Online Survey Results</a:t>
            </a:r>
            <a:endParaRPr b="1" sz="2600">
              <a:solidFill>
                <a:schemeClr val="lt1"/>
              </a:solidFill>
              <a:latin typeface="Lato"/>
              <a:ea typeface="Lato"/>
              <a:cs typeface="Lato"/>
              <a:sym typeface="Lato"/>
            </a:endParaRPr>
          </a:p>
        </p:txBody>
      </p:sp>
      <p:pic>
        <p:nvPicPr>
          <p:cNvPr id="83" name="Google Shape;83;p14"/>
          <p:cNvPicPr preferRelativeResize="0"/>
          <p:nvPr/>
        </p:nvPicPr>
        <p:blipFill rotWithShape="1">
          <a:blip r:embed="rId3">
            <a:alphaModFix/>
          </a:blip>
          <a:srcRect b="2167" l="16408" r="16383" t="19703"/>
          <a:stretch/>
        </p:blipFill>
        <p:spPr>
          <a:xfrm>
            <a:off x="2286000" y="2362200"/>
            <a:ext cx="4572000" cy="32766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0" y="26988"/>
            <a:ext cx="7688263" cy="5365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40165"/>
              </a:buClr>
              <a:buSzPts val="2600"/>
              <a:buFont typeface="Lato"/>
              <a:buNone/>
            </a:pPr>
            <a:r>
              <a:rPr b="1" lang="en-US">
                <a:solidFill>
                  <a:schemeClr val="lt1"/>
                </a:solidFill>
                <a:latin typeface="Lato"/>
                <a:ea typeface="Lato"/>
                <a:cs typeface="Lato"/>
                <a:sym typeface="Lato"/>
              </a:rPr>
              <a:t>Findings: In-depth Interviews</a:t>
            </a:r>
            <a:endParaRPr b="1">
              <a:solidFill>
                <a:schemeClr val="lt1"/>
              </a:solidFill>
              <a:latin typeface="Lato"/>
              <a:ea typeface="Lato"/>
              <a:cs typeface="Lato"/>
              <a:sym typeface="Lato"/>
            </a:endParaRPr>
          </a:p>
        </p:txBody>
      </p:sp>
      <p:sp>
        <p:nvSpPr>
          <p:cNvPr id="89" name="Google Shape;89;p15"/>
          <p:cNvSpPr/>
          <p:nvPr/>
        </p:nvSpPr>
        <p:spPr>
          <a:xfrm>
            <a:off x="152400" y="990600"/>
            <a:ext cx="22098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60B63"/>
                </a:solidFill>
                <a:latin typeface="Lato"/>
                <a:ea typeface="Lato"/>
                <a:cs typeface="Lato"/>
                <a:sym typeface="Lato"/>
              </a:rPr>
              <a:t>Top 3 Themes:</a:t>
            </a:r>
            <a:endParaRPr sz="2400">
              <a:solidFill>
                <a:schemeClr val="dk1"/>
              </a:solidFill>
              <a:latin typeface="Arial"/>
              <a:ea typeface="Arial"/>
              <a:cs typeface="Arial"/>
              <a:sym typeface="Arial"/>
            </a:endParaRPr>
          </a:p>
        </p:txBody>
      </p:sp>
      <p:sp>
        <p:nvSpPr>
          <p:cNvPr id="90" name="Google Shape;90;p15"/>
          <p:cNvSpPr/>
          <p:nvPr/>
        </p:nvSpPr>
        <p:spPr>
          <a:xfrm>
            <a:off x="0" y="1720840"/>
            <a:ext cx="7467600" cy="3785652"/>
          </a:xfrm>
          <a:prstGeom prst="rect">
            <a:avLst/>
          </a:prstGeom>
          <a:noFill/>
          <a:ln>
            <a:noFill/>
          </a:ln>
        </p:spPr>
        <p:txBody>
          <a:bodyPr anchorCtr="0" anchor="t" bIns="45700" lIns="91425" spcFirstLastPara="1" rIns="91425" wrap="square" tIns="45700">
            <a:noAutofit/>
          </a:bodyPr>
          <a:lstStyle/>
          <a:p>
            <a:pPr indent="-152400" lvl="0" marL="355600" marR="0" rtl="0" algn="l">
              <a:spcBef>
                <a:spcPts val="0"/>
              </a:spcBef>
              <a:spcAft>
                <a:spcPts val="0"/>
              </a:spcAft>
              <a:buClr>
                <a:srgbClr val="D1741C"/>
              </a:buClr>
              <a:buSzPts val="2400"/>
              <a:buFont typeface="Calibri"/>
              <a:buAutoNum type="arabicPeriod"/>
            </a:pPr>
            <a:r>
              <a:rPr b="1" i="1" lang="en-US" sz="2400">
                <a:solidFill>
                  <a:srgbClr val="D1741C"/>
                </a:solidFill>
                <a:latin typeface="Lato"/>
                <a:ea typeface="Lato"/>
                <a:cs typeface="Lato"/>
                <a:sym typeface="Lato"/>
              </a:rPr>
              <a:t> Stigma as a Barrier to Access </a:t>
            </a:r>
            <a:endParaRPr/>
          </a:p>
          <a:p>
            <a:pPr indent="0" lvl="0" marL="355600" marR="0" rtl="0" algn="l">
              <a:spcBef>
                <a:spcPts val="0"/>
              </a:spcBef>
              <a:spcAft>
                <a:spcPts val="0"/>
              </a:spcAft>
              <a:buClr>
                <a:schemeClr val="dk1"/>
              </a:buClr>
              <a:buSzPts val="2400"/>
              <a:buFont typeface="Calibri"/>
              <a:buNone/>
            </a:pPr>
            <a:r>
              <a:t/>
            </a:r>
            <a:endParaRPr b="1" i="1" sz="2400">
              <a:solidFill>
                <a:srgbClr val="D1741C"/>
              </a:solidFill>
              <a:latin typeface="Lato"/>
              <a:ea typeface="Lato"/>
              <a:cs typeface="Lato"/>
              <a:sym typeface="Lato"/>
            </a:endParaRPr>
          </a:p>
          <a:p>
            <a:pPr indent="-152400" lvl="0" marL="355600" marR="0" rtl="0" algn="l">
              <a:spcBef>
                <a:spcPts val="0"/>
              </a:spcBef>
              <a:spcAft>
                <a:spcPts val="0"/>
              </a:spcAft>
              <a:buClr>
                <a:srgbClr val="D1741C"/>
              </a:buClr>
              <a:buSzPts val="2400"/>
              <a:buFont typeface="Calibri"/>
              <a:buAutoNum type="arabicPeriod"/>
            </a:pPr>
            <a:r>
              <a:rPr b="1" i="1" lang="en-US" sz="2400">
                <a:solidFill>
                  <a:srgbClr val="D1741C"/>
                </a:solidFill>
                <a:latin typeface="Lato"/>
                <a:ea typeface="Lato"/>
                <a:cs typeface="Lato"/>
                <a:sym typeface="Lato"/>
              </a:rPr>
              <a:t>Lack of Importance of Menstrual Access on Campus</a:t>
            </a:r>
            <a:endParaRPr/>
          </a:p>
          <a:p>
            <a:pPr indent="0" lvl="0" marL="355600" marR="0" rtl="0" algn="l">
              <a:spcBef>
                <a:spcPts val="0"/>
              </a:spcBef>
              <a:spcAft>
                <a:spcPts val="0"/>
              </a:spcAft>
              <a:buClr>
                <a:schemeClr val="dk1"/>
              </a:buClr>
              <a:buSzPts val="2400"/>
              <a:buFont typeface="Calibri"/>
              <a:buNone/>
            </a:pPr>
            <a:r>
              <a:t/>
            </a:r>
            <a:endParaRPr b="1" i="1" sz="2400">
              <a:solidFill>
                <a:srgbClr val="D1741C"/>
              </a:solidFill>
              <a:latin typeface="Calibri"/>
              <a:ea typeface="Calibri"/>
              <a:cs typeface="Calibri"/>
              <a:sym typeface="Calibri"/>
            </a:endParaRPr>
          </a:p>
          <a:p>
            <a:pPr indent="-152400" lvl="0" marL="355600" marR="0" rtl="0" algn="l">
              <a:spcBef>
                <a:spcPts val="0"/>
              </a:spcBef>
              <a:spcAft>
                <a:spcPts val="0"/>
              </a:spcAft>
              <a:buClr>
                <a:srgbClr val="D1741C"/>
              </a:buClr>
              <a:buSzPts val="2400"/>
              <a:buFont typeface="Calibri"/>
              <a:buAutoNum type="arabicPeriod"/>
            </a:pPr>
            <a:r>
              <a:rPr b="1" i="1" lang="en-US" sz="2400">
                <a:solidFill>
                  <a:srgbClr val="D1741C"/>
                </a:solidFill>
                <a:latin typeface="Lato"/>
                <a:ea typeface="Lato"/>
                <a:cs typeface="Lato"/>
                <a:sym typeface="Lato"/>
              </a:rPr>
              <a:t> Lack of Access and Availability</a:t>
            </a:r>
            <a:endParaRPr/>
          </a:p>
          <a:p>
            <a:pPr indent="0" lvl="0" marL="355600" marR="0" rtl="0" algn="l">
              <a:spcBef>
                <a:spcPts val="0"/>
              </a:spcBef>
              <a:spcAft>
                <a:spcPts val="0"/>
              </a:spcAft>
              <a:buClr>
                <a:schemeClr val="dk1"/>
              </a:buClr>
              <a:buSzPts val="2400"/>
              <a:buFont typeface="Calibri"/>
              <a:buNone/>
            </a:pPr>
            <a:r>
              <a:t/>
            </a:r>
            <a:endParaRPr b="1" i="1" sz="2400">
              <a:solidFill>
                <a:srgbClr val="D1741C"/>
              </a:solidFill>
              <a:latin typeface="Lato"/>
              <a:ea typeface="Lato"/>
              <a:cs typeface="Lato"/>
              <a:sym typeface="Lato"/>
            </a:endParaRPr>
          </a:p>
          <a:p>
            <a:pPr indent="0" lvl="0" marL="355600" marR="0" rtl="0" algn="l">
              <a:spcBef>
                <a:spcPts val="0"/>
              </a:spcBef>
              <a:spcAft>
                <a:spcPts val="0"/>
              </a:spcAft>
              <a:buClr>
                <a:schemeClr val="dk1"/>
              </a:buClr>
              <a:buSzPts val="2400"/>
              <a:buFont typeface="Calibri"/>
              <a:buNone/>
            </a:pPr>
            <a:r>
              <a:t/>
            </a:r>
            <a:endParaRPr b="1" i="1" sz="2400">
              <a:solidFill>
                <a:srgbClr val="D1741C"/>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Arial"/>
                <a:ea typeface="Arial"/>
                <a:cs typeface="Arial"/>
                <a:sym typeface="Arial"/>
              </a:rPr>
            </a:b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91" name="Google Shape;91;p15"/>
          <p:cNvSpPr txBox="1"/>
          <p:nvPr/>
        </p:nvSpPr>
        <p:spPr>
          <a:xfrm>
            <a:off x="1600200" y="4191000"/>
            <a:ext cx="723900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chemeClr val="dk1"/>
                </a:solidFill>
                <a:latin typeface="Arial"/>
                <a:ea typeface="Arial"/>
                <a:cs typeface="Arial"/>
                <a:sym typeface="Arial"/>
              </a:rPr>
              <a:t>“There’s a lot of shame about our vaginas, there’s a lot of shame about periods, there’s a lot of shame around all of that, and I think it’s to suppress us. Th</a:t>
            </a:r>
            <a:r>
              <a:rPr lang="en-US" sz="1800">
                <a:solidFill>
                  <a:schemeClr val="dk1"/>
                </a:solidFill>
                <a:latin typeface="Arial"/>
                <a:ea typeface="Arial"/>
                <a:cs typeface="Arial"/>
                <a:sym typeface="Arial"/>
              </a:rPr>
              <a:t> </a:t>
            </a:r>
            <a:r>
              <a:rPr b="1" i="1" lang="en-US" sz="1800">
                <a:solidFill>
                  <a:schemeClr val="dk1"/>
                </a:solidFill>
                <a:latin typeface="Arial"/>
                <a:ea typeface="Arial"/>
                <a:cs typeface="Arial"/>
                <a:sym typeface="Arial"/>
              </a:rPr>
              <a:t>e more we talk about it the more we start to remove that suppression.”</a:t>
            </a:r>
            <a:endParaRPr sz="1800">
              <a:solidFill>
                <a:schemeClr val="dk1"/>
              </a:solidFill>
              <a:latin typeface="Arial"/>
              <a:ea typeface="Arial"/>
              <a:cs typeface="Arial"/>
              <a:sym typeface="Arial"/>
            </a:endParaRPr>
          </a:p>
          <a:p>
            <a:pPr indent="0" lvl="0" marL="0" marR="0" rtl="0" algn="ctr">
              <a:spcBef>
                <a:spcPts val="0"/>
              </a:spcBef>
              <a:spcAft>
                <a:spcPts val="0"/>
              </a:spcAft>
              <a:buNone/>
            </a:pP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idx="1" type="body"/>
          </p:nvPr>
        </p:nvSpPr>
        <p:spPr>
          <a:xfrm>
            <a:off x="381000" y="1219200"/>
            <a:ext cx="7688263" cy="4197350"/>
          </a:xfrm>
          <a:prstGeom prst="rect">
            <a:avLst/>
          </a:prstGeom>
          <a:noFill/>
          <a:ln>
            <a:noFill/>
          </a:ln>
        </p:spPr>
        <p:txBody>
          <a:bodyPr anchorCtr="0" anchor="t" bIns="91425" lIns="91425" spcFirstLastPara="1" rIns="91425" wrap="square" tIns="91425">
            <a:noAutofit/>
          </a:bodyPr>
          <a:lstStyle/>
          <a:p>
            <a:pPr indent="0" lvl="0" marL="146050" rtl="0" algn="ctr">
              <a:spcBef>
                <a:spcPts val="0"/>
              </a:spcBef>
              <a:spcAft>
                <a:spcPts val="0"/>
              </a:spcAft>
              <a:buClr>
                <a:srgbClr val="541977"/>
              </a:buClr>
              <a:buSzPts val="1300"/>
              <a:buFont typeface="Lato"/>
              <a:buNone/>
            </a:pPr>
            <a:r>
              <a:rPr b="1" lang="en-US" sz="2800">
                <a:solidFill>
                  <a:srgbClr val="541977"/>
                </a:solidFill>
                <a:latin typeface="Lato"/>
                <a:ea typeface="Lato"/>
                <a:cs typeface="Lato"/>
                <a:sym typeface="Lato"/>
              </a:rPr>
              <a:t>Recommendations</a:t>
            </a:r>
            <a:endParaRPr/>
          </a:p>
          <a:p>
            <a:pPr indent="-260858" lvl="0" marL="457200" rtl="0" algn="l">
              <a:spcBef>
                <a:spcPts val="0"/>
              </a:spcBef>
              <a:spcAft>
                <a:spcPts val="0"/>
              </a:spcAft>
              <a:buClr>
                <a:schemeClr val="dk1"/>
              </a:buClr>
              <a:buSzPts val="792"/>
              <a:buFont typeface="Avenir"/>
              <a:buNone/>
            </a:pPr>
            <a:r>
              <a:t/>
            </a:r>
            <a:endParaRPr sz="1800">
              <a:solidFill>
                <a:srgbClr val="541977"/>
              </a:solidFill>
              <a:latin typeface="Lato"/>
              <a:ea typeface="Lato"/>
              <a:cs typeface="Lato"/>
              <a:sym typeface="Lato"/>
            </a:endParaRPr>
          </a:p>
          <a:p>
            <a:pPr indent="-311150" lvl="0" marL="457200" rtl="0" algn="l">
              <a:spcBef>
                <a:spcPts val="0"/>
              </a:spcBef>
              <a:spcAft>
                <a:spcPts val="0"/>
              </a:spcAft>
              <a:buClr>
                <a:schemeClr val="dk1"/>
              </a:buClr>
              <a:buSzPts val="792"/>
              <a:buFont typeface="Lato"/>
              <a:buChar char="●"/>
            </a:pPr>
            <a:r>
              <a:rPr lang="en-US" sz="1800">
                <a:latin typeface="Lato"/>
                <a:ea typeface="Lato"/>
                <a:cs typeface="Lato"/>
                <a:sym typeface="Lato"/>
              </a:rPr>
              <a:t>Provide free or reduced-cost menstrual products in campus bathrooms</a:t>
            </a:r>
            <a:endParaRPr/>
          </a:p>
          <a:p>
            <a:pPr indent="-260858" lvl="0" marL="457200" rtl="0" algn="l">
              <a:spcBef>
                <a:spcPts val="0"/>
              </a:spcBef>
              <a:spcAft>
                <a:spcPts val="0"/>
              </a:spcAft>
              <a:buClr>
                <a:schemeClr val="dk1"/>
              </a:buClr>
              <a:buSzPts val="792"/>
              <a:buFont typeface="Avenir"/>
              <a:buNone/>
            </a:pPr>
            <a:r>
              <a:t/>
            </a:r>
            <a:endParaRPr sz="1800">
              <a:latin typeface="Lato"/>
              <a:ea typeface="Lato"/>
              <a:cs typeface="Lato"/>
              <a:sym typeface="Lato"/>
            </a:endParaRPr>
          </a:p>
          <a:p>
            <a:pPr indent="-311150" lvl="0" marL="457200" rtl="0" algn="l">
              <a:spcBef>
                <a:spcPts val="0"/>
              </a:spcBef>
              <a:spcAft>
                <a:spcPts val="0"/>
              </a:spcAft>
              <a:buClr>
                <a:schemeClr val="dk1"/>
              </a:buClr>
              <a:buSzPts val="792"/>
              <a:buFont typeface="Lato"/>
              <a:buChar char="●"/>
            </a:pPr>
            <a:r>
              <a:rPr lang="en-US" sz="1800">
                <a:latin typeface="Lato"/>
                <a:ea typeface="Lato"/>
                <a:cs typeface="Lato"/>
                <a:sym typeface="Lato"/>
              </a:rPr>
              <a:t>Conduct institutionally-endorsed education programs regarding menstruation, and women’s health generally. </a:t>
            </a:r>
            <a:endParaRPr/>
          </a:p>
          <a:p>
            <a:pPr indent="-260858" lvl="0" marL="457200" rtl="0" algn="l">
              <a:spcBef>
                <a:spcPts val="0"/>
              </a:spcBef>
              <a:spcAft>
                <a:spcPts val="0"/>
              </a:spcAft>
              <a:buClr>
                <a:schemeClr val="dk1"/>
              </a:buClr>
              <a:buSzPts val="792"/>
              <a:buFont typeface="Avenir"/>
              <a:buNone/>
            </a:pPr>
            <a:r>
              <a:t/>
            </a:r>
            <a:endParaRPr b="1" sz="1800">
              <a:latin typeface="Lato"/>
              <a:ea typeface="Lato"/>
              <a:cs typeface="Lato"/>
              <a:sym typeface="Lato"/>
            </a:endParaRPr>
          </a:p>
          <a:p>
            <a:pPr indent="-311150" lvl="0" marL="457200" rtl="0" algn="l">
              <a:spcBef>
                <a:spcPts val="0"/>
              </a:spcBef>
              <a:spcAft>
                <a:spcPts val="0"/>
              </a:spcAft>
              <a:buClr>
                <a:schemeClr val="dk1"/>
              </a:buClr>
              <a:buSzPts val="792"/>
              <a:buFont typeface="Lato"/>
              <a:buChar char="●"/>
            </a:pPr>
            <a:r>
              <a:rPr lang="en-US" sz="1800">
                <a:latin typeface="Lato"/>
                <a:ea typeface="Lato"/>
                <a:cs typeface="Lato"/>
                <a:sym typeface="Lato"/>
              </a:rPr>
              <a:t>More quantitative and qualitative research to further understanding of barriers to menstrual equity.</a:t>
            </a:r>
            <a:endParaRPr/>
          </a:p>
          <a:p>
            <a:pPr indent="-260858" lvl="0" marL="457200" rtl="0" algn="l">
              <a:spcBef>
                <a:spcPts val="0"/>
              </a:spcBef>
              <a:spcAft>
                <a:spcPts val="0"/>
              </a:spcAft>
              <a:buClr>
                <a:schemeClr val="dk1"/>
              </a:buClr>
              <a:buSzPts val="792"/>
              <a:buFont typeface="Avenir"/>
              <a:buNone/>
            </a:pPr>
            <a:r>
              <a:t/>
            </a:r>
            <a:endParaRPr sz="1800">
              <a:latin typeface="Lato"/>
              <a:ea typeface="Lato"/>
              <a:cs typeface="Lato"/>
              <a:sym typeface="Lato"/>
            </a:endParaRPr>
          </a:p>
          <a:p>
            <a:pPr indent="-311150" lvl="0" marL="457200" rtl="0" algn="l">
              <a:spcBef>
                <a:spcPts val="0"/>
              </a:spcBef>
              <a:spcAft>
                <a:spcPts val="0"/>
              </a:spcAft>
              <a:buClr>
                <a:schemeClr val="dk1"/>
              </a:buClr>
              <a:buSzPts val="792"/>
              <a:buFont typeface="Lato"/>
              <a:buChar char="●"/>
            </a:pPr>
            <a:r>
              <a:rPr lang="en-US" sz="1800">
                <a:latin typeface="Lato"/>
                <a:ea typeface="Lato"/>
                <a:cs typeface="Lato"/>
                <a:sym typeface="Lato"/>
              </a:rPr>
              <a:t>Adopt legislation to eliminate North Carolina’s statewide tax of 4.75% from the cost of menstrual products.</a:t>
            </a:r>
            <a:endParaRPr/>
          </a:p>
          <a:p>
            <a:pPr indent="-260858" lvl="0" marL="457200" rtl="0" algn="l">
              <a:spcBef>
                <a:spcPts val="0"/>
              </a:spcBef>
              <a:spcAft>
                <a:spcPts val="0"/>
              </a:spcAft>
              <a:buClr>
                <a:schemeClr val="dk1"/>
              </a:buClr>
              <a:buSzPts val="792"/>
              <a:buFont typeface="Avenir"/>
              <a:buNone/>
            </a:pPr>
            <a:r>
              <a:t/>
            </a:r>
            <a:endParaRPr sz="1800">
              <a:latin typeface="Lato"/>
              <a:ea typeface="Lato"/>
              <a:cs typeface="Lato"/>
              <a:sym typeface="Lato"/>
            </a:endParaRPr>
          </a:p>
        </p:txBody>
      </p:sp>
      <p:sp>
        <p:nvSpPr>
          <p:cNvPr id="97" name="Google Shape;97;p16"/>
          <p:cNvSpPr txBox="1"/>
          <p:nvPr/>
        </p:nvSpPr>
        <p:spPr>
          <a:xfrm>
            <a:off x="57150" y="31750"/>
            <a:ext cx="7688263" cy="534988"/>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440165"/>
              </a:buClr>
              <a:buSzPts val="2600"/>
              <a:buFont typeface="Avenir"/>
              <a:buNone/>
            </a:pPr>
            <a:r>
              <a:t/>
            </a:r>
            <a:endParaRPr b="1" sz="26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Image result for Councilwoman Julissa Ferreras-Copeland" id="102" name="Google Shape;102;p17"/>
          <p:cNvPicPr preferRelativeResize="0"/>
          <p:nvPr/>
        </p:nvPicPr>
        <p:blipFill rotWithShape="1">
          <a:blip r:embed="rId3">
            <a:alphaModFix/>
          </a:blip>
          <a:srcRect b="0" l="0" r="0" t="0"/>
          <a:stretch/>
        </p:blipFill>
        <p:spPr>
          <a:xfrm>
            <a:off x="0" y="857250"/>
            <a:ext cx="9144000" cy="6232525"/>
          </a:xfrm>
          <a:prstGeom prst="rect">
            <a:avLst/>
          </a:prstGeom>
          <a:noFill/>
          <a:ln>
            <a:noFill/>
          </a:ln>
        </p:spPr>
      </p:pic>
      <p:sp>
        <p:nvSpPr>
          <p:cNvPr id="103" name="Google Shape;103;p17"/>
          <p:cNvSpPr/>
          <p:nvPr/>
        </p:nvSpPr>
        <p:spPr>
          <a:xfrm>
            <a:off x="5461000" y="857250"/>
            <a:ext cx="3683000" cy="6232525"/>
          </a:xfrm>
          <a:prstGeom prst="rect">
            <a:avLst/>
          </a:prstGeom>
          <a:solidFill>
            <a:schemeClr val="lt2">
              <a:alpha val="66666"/>
            </a:schemeClr>
          </a:solidFill>
          <a:ln>
            <a:noFill/>
          </a:ln>
          <a:effectLst>
            <a:outerShdw blurRad="50800" rotWithShape="0" algn="ctr" dir="5400000" dist="508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4" name="Google Shape;104;p17"/>
          <p:cNvSpPr txBox="1"/>
          <p:nvPr/>
        </p:nvSpPr>
        <p:spPr>
          <a:xfrm>
            <a:off x="5651500" y="2082800"/>
            <a:ext cx="3302000" cy="2260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accent1"/>
              </a:buClr>
              <a:buSzPts val="1300"/>
              <a:buFont typeface="Lato"/>
              <a:buNone/>
            </a:pPr>
            <a:r>
              <a:rPr lang="en-US" sz="2000">
                <a:solidFill>
                  <a:schemeClr val="lt1"/>
                </a:solidFill>
                <a:latin typeface="Lato"/>
                <a:ea typeface="Lato"/>
                <a:cs typeface="Lato"/>
                <a:sym typeface="Lato"/>
              </a:rPr>
              <a:t>“The minute you have to ask someone for something that you need for your normal bodily function, you're creating a barrier.”</a:t>
            </a:r>
            <a:r>
              <a:rPr baseline="30000" lang="en-US" sz="1200">
                <a:solidFill>
                  <a:schemeClr val="lt1"/>
                </a:solidFill>
                <a:latin typeface="Lato"/>
                <a:ea typeface="Lato"/>
                <a:cs typeface="Lato"/>
                <a:sym typeface="Lato"/>
              </a:rPr>
              <a:t>6</a:t>
            </a:r>
            <a:endParaRPr sz="1200">
              <a:solidFill>
                <a:schemeClr val="lt1"/>
              </a:solidFill>
              <a:latin typeface="Lato"/>
              <a:ea typeface="Lato"/>
              <a:cs typeface="Lato"/>
              <a:sym typeface="Lato"/>
            </a:endParaRPr>
          </a:p>
          <a:p>
            <a:pPr indent="0" lvl="0" marL="0" marR="0" rtl="0" algn="ctr">
              <a:lnSpc>
                <a:spcPct val="115000"/>
              </a:lnSpc>
              <a:spcBef>
                <a:spcPts val="1600"/>
              </a:spcBef>
              <a:spcAft>
                <a:spcPts val="0"/>
              </a:spcAft>
              <a:buClr>
                <a:schemeClr val="accent1"/>
              </a:buClr>
              <a:buSzPts val="1300"/>
              <a:buFont typeface="Lato"/>
              <a:buNone/>
            </a:pPr>
            <a:r>
              <a:rPr i="1" lang="en-US" sz="1800">
                <a:solidFill>
                  <a:schemeClr val="lt1"/>
                </a:solidFill>
                <a:latin typeface="Lato"/>
                <a:ea typeface="Lato"/>
                <a:cs typeface="Lato"/>
                <a:sym typeface="Lato"/>
              </a:rPr>
              <a:t>New York City Councilwoman Julissa Ferreras-Copeland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