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lvl1pPr>
            <a:lvl2pPr indent="-228600" lvl="1" marL="914400" marR="0" rtl="0" algn="l">
              <a:spcBef>
                <a:spcPts val="0"/>
              </a:spcBef>
              <a:spcAft>
                <a:spcPts val="0"/>
              </a:spcAft>
              <a:buSzPts val="1400"/>
              <a:buNone/>
              <a:defRPr b="0" i="0" sz="1100" u="none" cap="none" strike="noStrike"/>
            </a:lvl2pPr>
            <a:lvl3pPr indent="-228600" lvl="2" marL="1371600" marR="0" rtl="0" algn="l">
              <a:spcBef>
                <a:spcPts val="0"/>
              </a:spcBef>
              <a:spcAft>
                <a:spcPts val="0"/>
              </a:spcAft>
              <a:buSzPts val="1400"/>
              <a:buNone/>
              <a:defRPr b="0" i="0" sz="1100" u="none" cap="none" strike="noStrike"/>
            </a:lvl3pPr>
            <a:lvl4pPr indent="-228600" lvl="3" marL="1828800" marR="0" rtl="0" algn="l">
              <a:spcBef>
                <a:spcPts val="0"/>
              </a:spcBef>
              <a:spcAft>
                <a:spcPts val="0"/>
              </a:spcAft>
              <a:buSzPts val="1400"/>
              <a:buNone/>
              <a:defRPr b="0" i="0" sz="1100" u="none" cap="none" strike="noStrike"/>
            </a:lvl4pPr>
            <a:lvl5pPr indent="-228600" lvl="4" marL="2286000" marR="0" rtl="0" algn="l">
              <a:spcBef>
                <a:spcPts val="0"/>
              </a:spcBef>
              <a:spcAft>
                <a:spcPts val="0"/>
              </a:spcAft>
              <a:buSzPts val="1400"/>
              <a:buNone/>
              <a:defRPr b="0" i="0" sz="1100" u="none" cap="none" strike="noStrike"/>
            </a:lvl5pPr>
            <a:lvl6pPr indent="-228600" lvl="5" marL="2743200" marR="0" rtl="0" algn="l">
              <a:spcBef>
                <a:spcPts val="0"/>
              </a:spcBef>
              <a:spcAft>
                <a:spcPts val="0"/>
              </a:spcAft>
              <a:buSzPts val="1400"/>
              <a:buNone/>
              <a:defRPr b="0" i="0" sz="1100" u="none" cap="none" strike="noStrike"/>
            </a:lvl6pPr>
            <a:lvl7pPr indent="-228600" lvl="6" marL="3200400" marR="0" rtl="0" algn="l">
              <a:spcBef>
                <a:spcPts val="0"/>
              </a:spcBef>
              <a:spcAft>
                <a:spcPts val="0"/>
              </a:spcAft>
              <a:buSzPts val="1400"/>
              <a:buNone/>
              <a:defRPr b="0" i="0" sz="1100" u="none" cap="none" strike="noStrike"/>
            </a:lvl7pPr>
            <a:lvl8pPr indent="-228600" lvl="7" marL="3657600" marR="0" rtl="0" algn="l">
              <a:spcBef>
                <a:spcPts val="0"/>
              </a:spcBef>
              <a:spcAft>
                <a:spcPts val="0"/>
              </a:spcAft>
              <a:buSzPts val="1400"/>
              <a:buNone/>
              <a:defRPr b="0" i="0" sz="1100" u="none" cap="none" strike="noStrike"/>
            </a:lvl8pPr>
            <a:lvl9pPr indent="-228600" lvl="8" marL="4114800" marR="0" rtl="0" algn="l">
              <a:spcBef>
                <a:spcPts val="0"/>
              </a:spcBef>
              <a:spcAft>
                <a:spcPts val="0"/>
              </a:spcAft>
              <a:buSzPts val="1400"/>
              <a:buNone/>
              <a:defRPr b="0" i="0" sz="11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environment encompassses the air we breathe, the ground we walk on, the oceans we swim in, and the trees outside. it’s also the communities we live in, the schools we go to and our social networks. our environment has the ability to affect all aspects of our lives.</a:t>
            </a:r>
            <a:endParaRPr/>
          </a:p>
        </p:txBody>
      </p:sp>
      <p:sp>
        <p:nvSpPr>
          <p:cNvPr id="23" name="Google Shape;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0: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 housing mobility program) it will be an extension on the existing Housing Choice Voucher program</a:t>
            </a:r>
            <a:endParaRPr/>
          </a:p>
          <a:p>
            <a:pPr indent="-228600" lvl="1" marL="9144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 program  will provide vouchers to families who qualify, allowing them to move into higher-opportunity communities </a:t>
            </a:r>
            <a:endParaRPr/>
          </a:p>
          <a:p>
            <a:pPr indent="-298450" lvl="1" marL="9144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 program will include:</a:t>
            </a:r>
            <a:endParaRPr/>
          </a:p>
          <a:p>
            <a:pPr indent="-298450" lvl="2" marL="13716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counseling, tenant education, budget and credit advice, housing search assistance, and referrals to other service providers including energy assistance, </a:t>
            </a:r>
            <a:r>
              <a:rPr lang="en-US">
                <a:solidFill>
                  <a:schemeClr val="dk1"/>
                </a:solidFill>
                <a:highlight>
                  <a:srgbClr val="F4CCCC"/>
                </a:highlight>
                <a:latin typeface="Calibri"/>
                <a:ea typeface="Calibri"/>
                <a:cs typeface="Calibri"/>
                <a:sym typeface="Calibri"/>
              </a:rPr>
              <a:t>food banks</a:t>
            </a:r>
            <a:r>
              <a:rPr lang="en-US">
                <a:solidFill>
                  <a:schemeClr val="dk1"/>
                </a:solidFill>
                <a:latin typeface="Calibri"/>
                <a:ea typeface="Calibri"/>
                <a:cs typeface="Calibri"/>
                <a:sym typeface="Calibri"/>
              </a:rPr>
              <a:t>, </a:t>
            </a:r>
            <a:r>
              <a:rPr lang="en-US">
                <a:solidFill>
                  <a:schemeClr val="dk1"/>
                </a:solidFill>
                <a:highlight>
                  <a:srgbClr val="F4CCCC"/>
                </a:highlight>
                <a:latin typeface="Calibri"/>
                <a:ea typeface="Calibri"/>
                <a:cs typeface="Calibri"/>
                <a:sym typeface="Calibri"/>
              </a:rPr>
              <a:t>security deposit resources</a:t>
            </a:r>
            <a:r>
              <a:rPr lang="en-US">
                <a:solidFill>
                  <a:schemeClr val="dk1"/>
                </a:solidFill>
                <a:latin typeface="Calibri"/>
                <a:ea typeface="Calibri"/>
                <a:cs typeface="Calibri"/>
                <a:sym typeface="Calibri"/>
              </a:rPr>
              <a:t>, </a:t>
            </a:r>
            <a:r>
              <a:rPr lang="en-US">
                <a:solidFill>
                  <a:schemeClr val="dk1"/>
                </a:solidFill>
                <a:highlight>
                  <a:srgbClr val="F4CCCC"/>
                </a:highlight>
                <a:latin typeface="Calibri"/>
                <a:ea typeface="Calibri"/>
                <a:cs typeface="Calibri"/>
                <a:sym typeface="Calibri"/>
              </a:rPr>
              <a:t>credit counseling</a:t>
            </a:r>
            <a:r>
              <a:rPr lang="en-US">
                <a:solidFill>
                  <a:schemeClr val="dk1"/>
                </a:solidFill>
                <a:latin typeface="Calibri"/>
                <a:ea typeface="Calibri"/>
                <a:cs typeface="Calibri"/>
                <a:sym typeface="Calibri"/>
              </a:rPr>
              <a:t>, </a:t>
            </a:r>
            <a:r>
              <a:rPr lang="en-US">
                <a:solidFill>
                  <a:schemeClr val="dk1"/>
                </a:solidFill>
                <a:highlight>
                  <a:srgbClr val="F4CCCC"/>
                </a:highlight>
                <a:latin typeface="Calibri"/>
                <a:ea typeface="Calibri"/>
                <a:cs typeface="Calibri"/>
                <a:sym typeface="Calibri"/>
              </a:rPr>
              <a:t>furniture resources</a:t>
            </a:r>
            <a:r>
              <a:rPr lang="en-US">
                <a:solidFill>
                  <a:schemeClr val="dk1"/>
                </a:solidFill>
                <a:latin typeface="Calibri"/>
                <a:ea typeface="Calibri"/>
                <a:cs typeface="Calibri"/>
                <a:sym typeface="Calibri"/>
              </a:rPr>
              <a:t> and </a:t>
            </a:r>
            <a:r>
              <a:rPr lang="en-US">
                <a:solidFill>
                  <a:schemeClr val="dk1"/>
                </a:solidFill>
                <a:highlight>
                  <a:srgbClr val="F4CCCC"/>
                </a:highlight>
                <a:latin typeface="Calibri"/>
                <a:ea typeface="Calibri"/>
                <a:cs typeface="Calibri"/>
                <a:sym typeface="Calibri"/>
              </a:rPr>
              <a:t>legal services</a:t>
            </a:r>
            <a:endParaRPr/>
          </a:p>
          <a:p>
            <a:pPr indent="-298450" lvl="2" marL="13716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 program will also include workshops about home maintenance, financial management, healthcare, schools and education and how to be active participants in their new community</a:t>
            </a:r>
            <a:endParaRPr/>
          </a:p>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this program is based off a 10 year housing demonstration called moving to opportunity put on by the us department of housing and urban development</a:t>
            </a:r>
            <a:endParaRPr/>
          </a:p>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 demonstration proved that housing mobility can result in better health and mental health outcomes</a:t>
            </a:r>
            <a:endParaRPr/>
          </a:p>
          <a:p>
            <a:pPr indent="-22860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such mobility programs have been implemented in states around the country, including programs in san diego, california, chicago and baltimore maryland.  it’s time for other states to consider mobility programs as a solution to environmentally caused health issues. it’s time for housing mobility to serve the citizens of north carolina</a:t>
            </a:r>
            <a:endParaRPr/>
          </a:p>
          <a:p>
            <a:pPr indent="0" lvl="0" marL="0" rtl="0" algn="l">
              <a:spcBef>
                <a:spcPts val="0"/>
              </a:spcBef>
              <a:spcAft>
                <a:spcPts val="0"/>
              </a:spcAft>
              <a:buSzPts val="1100"/>
              <a:buNone/>
            </a:pPr>
            <a:r>
              <a:t/>
            </a:r>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1: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rural communities experience poverty too</a:t>
            </a:r>
            <a:endParaRPr/>
          </a:p>
          <a:p>
            <a:pPr indent="-292100" lvl="1" marL="914400" rtl="0" algn="l">
              <a:spcBef>
                <a:spcPts val="0"/>
              </a:spcBef>
              <a:spcAft>
                <a:spcPts val="0"/>
              </a:spcAft>
              <a:buSzPts val="1000"/>
              <a:buFont typeface="Calibri"/>
              <a:buChar char="-"/>
            </a:pPr>
            <a:r>
              <a:rPr lang="en-US" sz="1000">
                <a:latin typeface="Calibri"/>
                <a:ea typeface="Calibri"/>
                <a:cs typeface="Calibri"/>
                <a:sym typeface="Calibri"/>
              </a:rPr>
              <a:t>it is true and it’s an issue that must be addressed as well. but the rates of concentrated poverty in addition to the prevalence of distressed tracts in urban areas, led me to focus my research on urban areas of north carolina</a:t>
            </a:r>
            <a:endParaRPr/>
          </a:p>
          <a:p>
            <a:pPr indent="-292100" lvl="1" marL="914400" rtl="0" algn="l">
              <a:spcBef>
                <a:spcPts val="0"/>
              </a:spcBef>
              <a:spcAft>
                <a:spcPts val="0"/>
              </a:spcAft>
              <a:buSzPts val="1000"/>
              <a:buFont typeface="Calibri"/>
              <a:buChar char="-"/>
            </a:pPr>
            <a:r>
              <a:rPr lang="en-US" sz="1000">
                <a:latin typeface="Calibri"/>
                <a:ea typeface="Calibri"/>
                <a:cs typeface="Calibri"/>
                <a:sym typeface="Calibri"/>
              </a:rPr>
              <a:t>a study done for _____ found that while rural areas have higher rates of poverty in north carolina, urban distressed tracts experience poverty at a rate that is 10% greater than rural areas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2: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women and their children deserve adequate resources and opportunity</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they deserve to know there are people out there supporting them and wanting them to them to succeed</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poverty and low-income communities will persist to exist but the goal is to bring north carolina a step closer to developing sustainably</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they can do that by advocating for justice for women of color in disadvantaged communities</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to improve their health, to improve the lives of their little ones, to promote overall positive well-being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3: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Disadvantaged communities in urban North Carolina tend to be more affected by concentrated poverty and a history of racial residential segregation</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These factors have lead to a lack of economic resources and municipal support.</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As a result, the health and wellbeing of women of color and their children, who are disproportionately represented in these areas, is negatively affected</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environment has been proven time and time again to affect health</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after lots of research and exploring of policy solutions that could work in North Carolina, I found that a housing mobility program is a viable solution that could result in more sustainable communities in north carolina</a:t>
            </a:r>
            <a:endParaRPr/>
          </a:p>
        </p:txBody>
      </p:sp>
      <p:sp>
        <p:nvSpPr>
          <p:cNvPr id="35" name="Google Shape;3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4: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 name="Google Shape;42;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Racial residential segregation is a manifestation of racism </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Historically, residential segregation was a system used politically and socially to keep black and white communities and people separate -- through the creation of unfair policy, etc.</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Black communities have historically been under resourced </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Segregation consequently created conditions that were harmful to health in social and physical environments</a:t>
            </a:r>
            <a:endParaRPr/>
          </a:p>
          <a:p>
            <a:pPr indent="-292100" lvl="1" marL="914400" rtl="0" algn="l">
              <a:spcBef>
                <a:spcPts val="0"/>
              </a:spcBef>
              <a:spcAft>
                <a:spcPts val="0"/>
              </a:spcAft>
              <a:buSzPts val="1000"/>
              <a:buFont typeface="Calibri"/>
              <a:buChar char="-"/>
            </a:pPr>
            <a:r>
              <a:rPr lang="en-US" sz="1000">
                <a:latin typeface="Calibri"/>
                <a:ea typeface="Calibri"/>
                <a:cs typeface="Calibri"/>
                <a:sym typeface="Calibri"/>
              </a:rPr>
              <a:t>affecting access to education and employment opportunities</a:t>
            </a:r>
            <a:endParaRPr/>
          </a:p>
          <a:p>
            <a:pPr indent="-292100" lvl="0" marL="457200" rtl="0" algn="l">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Despite desegregation, such patterns still exist and are actively affecting the daily lives of people in urban north carolina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5: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racial residential segregation is real and has lasting effects</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A population breakdown shows that while more than half of North Carolina’s population is white, black people dominate North Carolina’s urban distressed tracts</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Urban distressed tract: concentrated poverty</a:t>
            </a:r>
            <a:endParaRPr/>
          </a:p>
          <a:p>
            <a:pPr indent="-292100" lvl="1" marL="914400" rtl="0" algn="l">
              <a:spcBef>
                <a:spcPts val="0"/>
              </a:spcBef>
              <a:spcAft>
                <a:spcPts val="0"/>
              </a:spcAft>
              <a:buSzPts val="1000"/>
              <a:buFont typeface="Calibri"/>
              <a:buChar char="-"/>
            </a:pPr>
            <a:r>
              <a:rPr lang="en-US" sz="1000">
                <a:latin typeface="Calibri"/>
                <a:ea typeface="Calibri"/>
                <a:cs typeface="Calibri"/>
                <a:sym typeface="Calibri"/>
              </a:rPr>
              <a:t>unemployment 50% greater than North Carolina’s unemployment rate of 9.7%</a:t>
            </a:r>
            <a:endParaRPr/>
          </a:p>
          <a:p>
            <a:pPr indent="-292100" lvl="1" marL="914400" rtl="0" algn="l">
              <a:spcBef>
                <a:spcPts val="0"/>
              </a:spcBef>
              <a:spcAft>
                <a:spcPts val="0"/>
              </a:spcAft>
              <a:buSzPts val="1000"/>
              <a:buFont typeface="Calibri"/>
              <a:buChar char="-"/>
            </a:pPr>
            <a:r>
              <a:rPr lang="en-US" sz="1000">
                <a:latin typeface="Calibri"/>
                <a:ea typeface="Calibri"/>
                <a:cs typeface="Calibri"/>
                <a:sym typeface="Calibri"/>
              </a:rPr>
              <a:t>annual per capita income ⅓ lower than North Carolina's per capita income of 25,256</a:t>
            </a:r>
            <a:endParaRPr/>
          </a:p>
          <a:p>
            <a:pPr indent="-292100" lvl="1" marL="914400" rtl="0" algn="l">
              <a:spcBef>
                <a:spcPts val="0"/>
              </a:spcBef>
              <a:spcAft>
                <a:spcPts val="0"/>
              </a:spcAft>
              <a:buSzPts val="1000"/>
              <a:buFont typeface="Calibri"/>
              <a:buChar char="-"/>
            </a:pPr>
            <a:r>
              <a:rPr lang="en-US" sz="1000">
                <a:latin typeface="Calibri"/>
                <a:ea typeface="Calibri"/>
                <a:cs typeface="Calibri"/>
                <a:sym typeface="Calibri"/>
              </a:rPr>
              <a:t>poverty rate of 50 percent greater than North Carolina’s poverty rate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6: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 breakdown of women in north carolina by race shows that all women of color experience rates of poverty higher than those of their white counterparts</a:t>
            </a:r>
            <a:endParaRPr/>
          </a:p>
          <a:p>
            <a:pPr indent="-228600" lvl="1" marL="914400" marR="0" rtl="0" algn="l">
              <a:lnSpc>
                <a:spcPct val="10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with hispanic women experiencing the highest rates in poverty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7: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Currently, 18 percent of North Carolinians live in poverty and North Carolina has the 12th highest poverty rate in the country</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Over a 10 year period, from 2000 to 2010, North Carolina had seen the highest growth in number of people living in poverty, with rates close to 20 percent</a:t>
            </a:r>
            <a:endParaRPr/>
          </a:p>
          <a:p>
            <a:pPr indent="-292100" lvl="1" marL="914400" rtl="0" algn="l">
              <a:spcBef>
                <a:spcPts val="0"/>
              </a:spcBef>
              <a:spcAft>
                <a:spcPts val="0"/>
              </a:spcAft>
              <a:buSzPts val="1000"/>
              <a:buFont typeface="Calibri"/>
              <a:buChar char="-"/>
            </a:pPr>
            <a:r>
              <a:rPr lang="en-US" sz="1000">
                <a:latin typeface="Calibri"/>
                <a:ea typeface="Calibri"/>
                <a:cs typeface="Calibri"/>
                <a:sym typeface="Calibri"/>
              </a:rPr>
              <a:t>it’s the highest rate in the country, beating the average set for the united states</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The consistent rise in poverty is affecting neighborhood conditions and resource availability, causing negative effects on health and wellbeing</a:t>
            </a:r>
            <a:endParaRPr/>
          </a:p>
          <a:p>
            <a:pPr indent="0" lvl="0" marL="0" rtl="0" algn="l">
              <a:spcBef>
                <a:spcPts val="0"/>
              </a:spcBef>
              <a:spcAft>
                <a:spcPts val="0"/>
              </a:spcAft>
              <a:buSzPts val="1000"/>
              <a:buNone/>
            </a:pPr>
            <a:r>
              <a:t/>
            </a:r>
            <a:endParaRPr sz="10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8: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000"/>
              <a:buFont typeface="Calibri"/>
              <a:buNone/>
            </a:pPr>
            <a:r>
              <a:rPr lang="en-US" sz="1000">
                <a:latin typeface="Calibri"/>
                <a:ea typeface="Calibri"/>
                <a:cs typeface="Calibri"/>
                <a:sym typeface="Calibri"/>
              </a:rPr>
              <a:t>countless studies conducted in north carolina have documented health and birth disparities across race. racial residential segregation has resulted in long term disparities in health, affecting women and their children </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in wake and durham county,  north carolina it was found that differential neighborhood environments can lead to preterm birth</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in chicago it was found that community characteristics associated with concentrated poverty patterns were significant predictors of low birth weight</a:t>
            </a:r>
            <a:endParaRPr/>
          </a:p>
          <a:p>
            <a:pPr indent="-292100" lvl="0" marL="457200" rtl="0" algn="l">
              <a:spcBef>
                <a:spcPts val="0"/>
              </a:spcBef>
              <a:spcAft>
                <a:spcPts val="0"/>
              </a:spcAft>
              <a:buSzPts val="1000"/>
              <a:buFont typeface="Calibri"/>
              <a:buChar char="-"/>
            </a:pPr>
            <a:r>
              <a:rPr lang="en-US" sz="1000">
                <a:latin typeface="Calibri"/>
                <a:ea typeface="Calibri"/>
                <a:cs typeface="Calibri"/>
                <a:sym typeface="Calibri"/>
              </a:rPr>
              <a:t>an additional study done in chicago found links between african american mothers perception of their environment and stress levels and very low birth weight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9:notes"/>
          <p:cNvSpPr/>
          <p:nvPr>
            <p:ph idx="2" type="sldImg"/>
          </p:nvPr>
        </p:nvSpPr>
        <p:spPr>
          <a:xfrm>
            <a:off x="1143225" y="685800"/>
            <a:ext cx="4572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it was through lots of research and collaborations with my partner organization, Passage Home, that led me to an attainable solution: a housing mobility program for the state of north carolina</a:t>
            </a:r>
            <a:endParaRPr/>
          </a:p>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 goal of the program is to move families to self-sufficiency, while reducing the number of people in poverty</a:t>
            </a:r>
            <a:endParaRPr/>
          </a:p>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Passage Home offers long-term assistance to clients with similar goals of breaking the cycle of poverty for communities in Wake County, North Carolina by connecting families and neighborhoods to resources and opportunities</a:t>
            </a:r>
            <a:endParaRPr/>
          </a:p>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they assist clients in a variety of ways:</a:t>
            </a:r>
            <a:endParaRPr/>
          </a:p>
          <a:p>
            <a:pPr indent="-298450" lvl="1" marL="9144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providing them with job assistance, housing, and GED classes,</a:t>
            </a:r>
            <a:endParaRPr/>
          </a:p>
          <a:p>
            <a:pPr indent="-298450" lvl="1" marL="9144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they also have a youth program, which is an after school program for children of clients that provides a van to pick up children after school, tutors and help with homeworks and a free meal each night.</a:t>
            </a:r>
            <a:endParaRPr/>
          </a:p>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passage home connects their clients with resources and opportunities not otherwise offered to them, the housing mobility program will encompass similar things</a:t>
            </a:r>
            <a:endParaRPr/>
          </a:p>
          <a:p>
            <a:pPr indent="0" lvl="0" marL="0" marR="0" rtl="0" algn="l">
              <a:lnSpc>
                <a:spcPct val="100000"/>
              </a:lnSpc>
              <a:spcBef>
                <a:spcPts val="0"/>
              </a:spcBef>
              <a:spcAft>
                <a:spcPts val="0"/>
              </a:spcAft>
              <a:buSzPts val="1100"/>
              <a:buNone/>
            </a:pPr>
            <a:r>
              <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85800" y="1524000"/>
            <a:ext cx="7772400" cy="1470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440165"/>
              </a:buClr>
              <a:buSzPts val="4000"/>
              <a:buFont typeface="Arial"/>
              <a:buNone/>
              <a:defRPr b="0" i="0" sz="4000" u="none" cap="none" strike="noStrike">
                <a:solidFill>
                  <a:srgbClr val="440165"/>
                </a:solidFill>
                <a:latin typeface="Arial"/>
                <a:ea typeface="Arial"/>
                <a:cs typeface="Arial"/>
                <a:sym typeface="Arial"/>
              </a:defRPr>
            </a:lvl1pPr>
            <a:lvl2pPr lvl="1"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2pPr>
            <a:lvl3pPr lvl="2"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3pPr>
            <a:lvl4pPr lvl="3"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4pPr>
            <a:lvl5pPr lvl="4"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5pPr>
            <a:lvl6pPr lvl="5"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6pPr>
            <a:lvl7pPr lvl="6"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7pPr>
            <a:lvl8pPr lvl="7"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8pPr>
            <a:lvl9pPr lvl="8"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9pPr>
          </a:lstStyle>
          <a:p/>
        </p:txBody>
      </p:sp>
      <p:sp>
        <p:nvSpPr>
          <p:cNvPr id="12" name="Google Shape;12;p2"/>
          <p:cNvSpPr txBox="1"/>
          <p:nvPr>
            <p:ph idx="1" type="subTitle"/>
          </p:nvPr>
        </p:nvSpPr>
        <p:spPr>
          <a:xfrm>
            <a:off x="1371600" y="3279775"/>
            <a:ext cx="6400799"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480"/>
              </a:spcBef>
              <a:spcAft>
                <a:spcPts val="0"/>
              </a:spcAft>
              <a:buClr>
                <a:srgbClr val="7F7F7F"/>
              </a:buClr>
              <a:buSzPts val="2400"/>
              <a:buFont typeface="Arial"/>
              <a:buNone/>
              <a:defRPr b="0" i="0" sz="2400" u="none" cap="none" strike="noStrike">
                <a:solidFill>
                  <a:srgbClr val="7F7F7F"/>
                </a:solidFill>
                <a:latin typeface="Arial"/>
                <a:ea typeface="Arial"/>
                <a:cs typeface="Arial"/>
                <a:sym typeface="Arial"/>
              </a:defRPr>
            </a:lvl1pPr>
            <a:lvl2pPr lvl="1"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lvl="2" marR="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457200" y="274637"/>
            <a:ext cx="8229600" cy="7921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440165"/>
              </a:buClr>
              <a:buSzPts val="3200"/>
              <a:buFont typeface="Arial"/>
              <a:buNone/>
              <a:defRPr b="0" i="0" sz="3200" u="none" cap="none" strike="noStrike">
                <a:solidFill>
                  <a:srgbClr val="440165"/>
                </a:solidFill>
                <a:latin typeface="Arial"/>
                <a:ea typeface="Arial"/>
                <a:cs typeface="Arial"/>
                <a:sym typeface="Arial"/>
              </a:defRPr>
            </a:lvl1pPr>
            <a:lvl2pPr lvl="1"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2pPr>
            <a:lvl3pPr lvl="2"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3pPr>
            <a:lvl4pPr lvl="3"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4pPr>
            <a:lvl5pPr lvl="4"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5pPr>
            <a:lvl6pPr lvl="5"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6pPr>
            <a:lvl7pPr lvl="6"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7pPr>
            <a:lvl8pPr lvl="7"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8pPr>
            <a:lvl9pPr lvl="8" marR="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9pPr>
          </a:lstStyle>
          <a:p/>
        </p:txBody>
      </p:sp>
      <p:sp>
        <p:nvSpPr>
          <p:cNvPr id="20" name="Google Shape;20;p4"/>
          <p:cNvSpPr txBox="1"/>
          <p:nvPr>
            <p:ph idx="1" type="body"/>
          </p:nvPr>
        </p:nvSpPr>
        <p:spPr>
          <a:xfrm>
            <a:off x="457200" y="1600200"/>
            <a:ext cx="8229600" cy="41148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nvSpPr>
        <p:spPr>
          <a:xfrm>
            <a:off x="1295400" y="6248400"/>
            <a:ext cx="2617787" cy="5238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
              <a:buFont typeface="Arial"/>
              <a:buNone/>
            </a:pPr>
            <a:r>
              <a:rPr b="0" i="0" lang="en-US" sz="1600" u="none" cap="none" strike="noStrike">
                <a:solidFill>
                  <a:schemeClr val="lt1"/>
                </a:solidFill>
                <a:latin typeface="Arial"/>
                <a:ea typeface="Arial"/>
                <a:cs typeface="Arial"/>
                <a:sym typeface="Arial"/>
              </a:rPr>
              <a:t>omenNC.org</a:t>
            </a:r>
            <a:endParaRPr/>
          </a:p>
          <a:p>
            <a:pPr indent="0" lvl="0" marL="0" marR="0" rtl="0" algn="l">
              <a:lnSpc>
                <a:spcPct val="100000"/>
              </a:lnSpc>
              <a:spcBef>
                <a:spcPts val="0"/>
              </a:spcBef>
              <a:spcAft>
                <a:spcPts val="0"/>
              </a:spcAft>
              <a:buClr>
                <a:srgbClr val="EE7907"/>
              </a:buClr>
              <a:buSzPts val="300"/>
              <a:buFont typeface="Arial"/>
              <a:buNone/>
            </a:pPr>
            <a:r>
              <a:rPr b="0" i="0" lang="en-US" sz="1200" u="none" cap="none" strike="noStrike">
                <a:solidFill>
                  <a:srgbClr val="EE7907"/>
                </a:solidFill>
                <a:latin typeface="Arial"/>
                <a:ea typeface="Arial"/>
                <a:cs typeface="Arial"/>
                <a:sym typeface="Arial"/>
              </a:rPr>
              <a:t>NC Committee for CEDAW/CSW</a:t>
            </a:r>
            <a:endParaRPr/>
          </a:p>
        </p:txBody>
      </p:sp>
      <p:cxnSp>
        <p:nvCxnSpPr>
          <p:cNvPr id="7" name="Google Shape;7;p1"/>
          <p:cNvCxnSpPr/>
          <p:nvPr/>
        </p:nvCxnSpPr>
        <p:spPr>
          <a:xfrm>
            <a:off x="685800" y="3062286"/>
            <a:ext cx="7772400" cy="0"/>
          </a:xfrm>
          <a:prstGeom prst="straightConnector1">
            <a:avLst/>
          </a:prstGeom>
          <a:noFill/>
          <a:ln cap="flat" cmpd="sng" w="9525">
            <a:solidFill>
              <a:srgbClr val="A6A6A6"/>
            </a:solidFill>
            <a:prstDash val="solid"/>
            <a:miter lim="8000"/>
            <a:headEnd len="sm" w="sm" type="none"/>
            <a:tailEnd len="sm" w="sm" type="none"/>
          </a:ln>
        </p:spPr>
      </p:cxnSp>
      <p:sp>
        <p:nvSpPr>
          <p:cNvPr id="8" name="Google Shape;8;p1"/>
          <p:cNvSpPr txBox="1"/>
          <p:nvPr>
            <p:ph type="title"/>
          </p:nvPr>
        </p:nvSpPr>
        <p:spPr>
          <a:xfrm>
            <a:off x="457200" y="274637"/>
            <a:ext cx="8229600" cy="792162"/>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3200"/>
              <a:buFont typeface="Arial"/>
              <a:buNone/>
              <a:defRPr b="0" i="0" sz="3200" u="none" cap="none" strike="noStrike">
                <a:solidFill>
                  <a:schemeClr val="dk2"/>
                </a:solidFill>
                <a:latin typeface="Arial"/>
                <a:ea typeface="Arial"/>
                <a:cs typeface="Arial"/>
                <a:sym typeface="Arial"/>
              </a:defRPr>
            </a:lvl1pPr>
            <a:lvl2pPr lvl="1"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2pPr>
            <a:lvl3pPr lvl="2"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3pPr>
            <a:lvl4pPr lvl="3"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4pPr>
            <a:lvl5pPr lvl="4"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5pPr>
            <a:lvl6pPr lvl="5"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9pPr>
          </a:lstStyle>
          <a:p/>
        </p:txBody>
      </p:sp>
      <p:sp>
        <p:nvSpPr>
          <p:cNvPr id="9" name="Google Shape;9;p1"/>
          <p:cNvSpPr txBox="1"/>
          <p:nvPr>
            <p:ph idx="1" type="body"/>
          </p:nvPr>
        </p:nvSpPr>
        <p:spPr>
          <a:xfrm>
            <a:off x="457200" y="1600200"/>
            <a:ext cx="8229600" cy="41148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nvSpPr>
        <p:spPr>
          <a:xfrm>
            <a:off x="1295400" y="6248400"/>
            <a:ext cx="2617787" cy="5238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
              <a:buFont typeface="Arial"/>
              <a:buNone/>
            </a:pPr>
            <a:r>
              <a:rPr b="0" i="0" lang="en-US" sz="1600" u="none" cap="none" strike="noStrike">
                <a:solidFill>
                  <a:schemeClr val="lt1"/>
                </a:solidFill>
                <a:latin typeface="Arial"/>
                <a:ea typeface="Arial"/>
                <a:cs typeface="Arial"/>
                <a:sym typeface="Arial"/>
              </a:rPr>
              <a:t>omenNC.org</a:t>
            </a:r>
            <a:endParaRPr/>
          </a:p>
          <a:p>
            <a:pPr indent="0" lvl="0" marL="0" marR="0" rtl="0" algn="l">
              <a:lnSpc>
                <a:spcPct val="100000"/>
              </a:lnSpc>
              <a:spcBef>
                <a:spcPts val="0"/>
              </a:spcBef>
              <a:spcAft>
                <a:spcPts val="0"/>
              </a:spcAft>
              <a:buClr>
                <a:srgbClr val="EE7907"/>
              </a:buClr>
              <a:buSzPts val="300"/>
              <a:buFont typeface="Arial"/>
              <a:buNone/>
            </a:pPr>
            <a:r>
              <a:rPr b="0" i="0" lang="en-US" sz="1200" u="none" cap="none" strike="noStrike">
                <a:solidFill>
                  <a:srgbClr val="EE7907"/>
                </a:solidFill>
                <a:latin typeface="Arial"/>
                <a:ea typeface="Arial"/>
                <a:cs typeface="Arial"/>
                <a:sym typeface="Arial"/>
              </a:rPr>
              <a:t>NC Committee for CEDAW/CSW</a:t>
            </a:r>
            <a:endParaRPr/>
          </a:p>
        </p:txBody>
      </p:sp>
      <p:cxnSp>
        <p:nvCxnSpPr>
          <p:cNvPr id="15" name="Google Shape;15;p3"/>
          <p:cNvCxnSpPr/>
          <p:nvPr/>
        </p:nvCxnSpPr>
        <p:spPr>
          <a:xfrm>
            <a:off x="457200" y="987425"/>
            <a:ext cx="8229600" cy="3174"/>
          </a:xfrm>
          <a:prstGeom prst="straightConnector1">
            <a:avLst/>
          </a:prstGeom>
          <a:noFill/>
          <a:ln cap="flat" cmpd="sng" w="9525">
            <a:solidFill>
              <a:srgbClr val="A6A6A6"/>
            </a:solidFill>
            <a:prstDash val="solid"/>
            <a:miter lim="8000"/>
            <a:headEnd len="sm" w="sm" type="none"/>
            <a:tailEnd len="sm" w="sm" type="none"/>
          </a:ln>
        </p:spPr>
      </p:cxnSp>
      <p:sp>
        <p:nvSpPr>
          <p:cNvPr id="16" name="Google Shape;16;p3"/>
          <p:cNvSpPr txBox="1"/>
          <p:nvPr>
            <p:ph type="title"/>
          </p:nvPr>
        </p:nvSpPr>
        <p:spPr>
          <a:xfrm>
            <a:off x="457200" y="274637"/>
            <a:ext cx="8229600" cy="792162"/>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3200"/>
              <a:buFont typeface="Arial"/>
              <a:buNone/>
              <a:defRPr b="0" i="0" sz="3200" u="none" cap="none" strike="noStrike">
                <a:solidFill>
                  <a:schemeClr val="dk2"/>
                </a:solidFill>
                <a:latin typeface="Arial"/>
                <a:ea typeface="Arial"/>
                <a:cs typeface="Arial"/>
                <a:sym typeface="Arial"/>
              </a:defRPr>
            </a:lvl1pPr>
            <a:lvl2pPr lvl="1"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2pPr>
            <a:lvl3pPr lvl="2"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3pPr>
            <a:lvl4pPr lvl="3"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4pPr>
            <a:lvl5pPr lvl="4"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5pPr>
            <a:lvl6pPr lvl="5"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Clr>
                <a:srgbClr val="FE6402"/>
              </a:buClr>
              <a:buSzPts val="4400"/>
              <a:buFont typeface="Calibri"/>
              <a:buNone/>
              <a:defRPr b="0" i="0" sz="4400" u="none" cap="none" strike="noStrike">
                <a:solidFill>
                  <a:srgbClr val="FE6402"/>
                </a:solidFill>
                <a:latin typeface="Calibri"/>
                <a:ea typeface="Calibri"/>
                <a:cs typeface="Calibri"/>
                <a:sym typeface="Calibri"/>
              </a:defRPr>
            </a:lvl9pPr>
          </a:lstStyle>
          <a:p/>
        </p:txBody>
      </p:sp>
      <p:sp>
        <p:nvSpPr>
          <p:cNvPr id="17" name="Google Shape;17;p3"/>
          <p:cNvSpPr txBox="1"/>
          <p:nvPr>
            <p:ph idx="1" type="body"/>
          </p:nvPr>
        </p:nvSpPr>
        <p:spPr>
          <a:xfrm>
            <a:off x="457200" y="1600200"/>
            <a:ext cx="8229600" cy="41148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urban.org/urban-wire/risks-girls-disadvantaged-communities-face-and-how-keep-them-safer" TargetMode="External"/><Relationship Id="rId4" Type="http://schemas.openxmlformats.org/officeDocument/2006/relationships/hyperlink" Target="http://www.popularraleighneighborhoods.com/bl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5"/>
          <p:cNvSpPr txBox="1"/>
          <p:nvPr>
            <p:ph type="ctrTitle"/>
          </p:nvPr>
        </p:nvSpPr>
        <p:spPr>
          <a:xfrm>
            <a:off x="685800" y="1524000"/>
            <a:ext cx="7772400" cy="14700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t/>
            </a:r>
            <a:endParaRPr sz="2400"/>
          </a:p>
          <a:p>
            <a:pPr indent="0" lvl="0" marL="0" marR="0" rtl="0" algn="ctr">
              <a:lnSpc>
                <a:spcPct val="100000"/>
              </a:lnSpc>
              <a:spcBef>
                <a:spcPts val="0"/>
              </a:spcBef>
              <a:spcAft>
                <a:spcPts val="0"/>
              </a:spcAft>
              <a:buClr>
                <a:schemeClr val="dk1"/>
              </a:buClr>
              <a:buSzPts val="1100"/>
              <a:buFont typeface="Arial"/>
              <a:buNone/>
            </a:pPr>
            <a:r>
              <a:rPr lang="en-US" sz="2400"/>
              <a:t>The Shift Towards Sustainability:</a:t>
            </a:r>
            <a:endParaRPr/>
          </a:p>
          <a:p>
            <a:pPr indent="0" lvl="0" marL="0" marR="0" rtl="0" algn="ctr">
              <a:lnSpc>
                <a:spcPct val="100000"/>
              </a:lnSpc>
              <a:spcBef>
                <a:spcPts val="0"/>
              </a:spcBef>
              <a:spcAft>
                <a:spcPts val="0"/>
              </a:spcAft>
              <a:buClr>
                <a:schemeClr val="dk1"/>
              </a:buClr>
              <a:buSzPts val="1100"/>
              <a:buFont typeface="Arial"/>
              <a:buNone/>
            </a:pPr>
            <a:r>
              <a:rPr lang="en-US" sz="2400"/>
              <a:t> Addressing Poverty Through a Mobility Program for Women of Color and Their Children</a:t>
            </a:r>
            <a:endParaRPr/>
          </a:p>
        </p:txBody>
      </p:sp>
      <p:sp>
        <p:nvSpPr>
          <p:cNvPr id="26" name="Google Shape;26;p5"/>
          <p:cNvSpPr txBox="1"/>
          <p:nvPr>
            <p:ph idx="1" type="subTitle"/>
          </p:nvPr>
        </p:nvSpPr>
        <p:spPr>
          <a:xfrm>
            <a:off x="1371600" y="3224450"/>
            <a:ext cx="6400799"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600"/>
              <a:buFont typeface="Arial"/>
              <a:buNone/>
            </a:pPr>
            <a:r>
              <a:t/>
            </a:r>
            <a:endParaRPr/>
          </a:p>
          <a:p>
            <a:pPr indent="0" lvl="0" marL="0" marR="0" rtl="0" algn="ctr">
              <a:lnSpc>
                <a:spcPct val="100000"/>
              </a:lnSpc>
              <a:spcBef>
                <a:spcPts val="0"/>
              </a:spcBef>
              <a:spcAft>
                <a:spcPts val="0"/>
              </a:spcAft>
              <a:buClr>
                <a:srgbClr val="7F7F7F"/>
              </a:buClr>
              <a:buSzPts val="550"/>
              <a:buFont typeface="Arial"/>
              <a:buNone/>
            </a:pPr>
            <a:r>
              <a:rPr lang="en-US" sz="2200"/>
              <a:t>Leah Ford</a:t>
            </a:r>
            <a:endParaRPr/>
          </a:p>
          <a:p>
            <a:pPr indent="0" lvl="0" marL="0" marR="0" rtl="0" algn="ctr">
              <a:lnSpc>
                <a:spcPct val="100000"/>
              </a:lnSpc>
              <a:spcBef>
                <a:spcPts val="0"/>
              </a:spcBef>
              <a:spcAft>
                <a:spcPts val="0"/>
              </a:spcAft>
              <a:buClr>
                <a:srgbClr val="7F7F7F"/>
              </a:buClr>
              <a:buSzPts val="550"/>
              <a:buFont typeface="Arial"/>
              <a:buNone/>
            </a:pPr>
            <a:r>
              <a:rPr lang="en-US" sz="2200"/>
              <a:t>University of North Carolina at Chapel Hill, 2016 CSW Fellow</a:t>
            </a:r>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457200" y="5032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2800">
                <a:solidFill>
                  <a:schemeClr val="dk2"/>
                </a:solidFill>
              </a:rPr>
              <a:t>Future: Towards Sustainability and Self-Sufficiency</a:t>
            </a:r>
            <a:endParaRPr/>
          </a:p>
          <a:p>
            <a:pPr indent="0" lvl="0" marL="0" rtl="0" algn="l">
              <a:lnSpc>
                <a:spcPct val="100000"/>
              </a:lnSpc>
              <a:spcBef>
                <a:spcPts val="0"/>
              </a:spcBef>
              <a:spcAft>
                <a:spcPts val="0"/>
              </a:spcAft>
              <a:buClr>
                <a:srgbClr val="440165"/>
              </a:buClr>
              <a:buSzPts val="3200"/>
              <a:buFont typeface="Arial"/>
              <a:buNone/>
            </a:pPr>
            <a:r>
              <a:t/>
            </a:r>
            <a:endParaRPr/>
          </a:p>
        </p:txBody>
      </p:sp>
      <p:pic>
        <p:nvPicPr>
          <p:cNvPr id="85" name="Google Shape;85;p14"/>
          <p:cNvPicPr preferRelativeResize="0"/>
          <p:nvPr/>
        </p:nvPicPr>
        <p:blipFill rotWithShape="1">
          <a:blip r:embed="rId3">
            <a:alphaModFix/>
          </a:blip>
          <a:srcRect b="0" l="0" r="0" t="0"/>
          <a:stretch/>
        </p:blipFill>
        <p:spPr>
          <a:xfrm>
            <a:off x="1187100" y="1074350"/>
            <a:ext cx="7161099" cy="4968725"/>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457200" y="2746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Policy Shortcomings</a:t>
            </a:r>
            <a:endParaRPr/>
          </a:p>
        </p:txBody>
      </p:sp>
      <p:sp>
        <p:nvSpPr>
          <p:cNvPr id="91" name="Google Shape;91;p15"/>
          <p:cNvSpPr txBox="1"/>
          <p:nvPr>
            <p:ph idx="1" type="body"/>
          </p:nvPr>
        </p:nvSpPr>
        <p:spPr>
          <a:xfrm>
            <a:off x="457200" y="1600200"/>
            <a:ext cx="8229600" cy="4114800"/>
          </a:xfrm>
          <a:prstGeom prst="rect">
            <a:avLst/>
          </a:prstGeom>
          <a:noFill/>
          <a:ln>
            <a:noFill/>
          </a:ln>
        </p:spPr>
        <p:txBody>
          <a:bodyPr anchorCtr="0" anchor="t" bIns="91425" lIns="91425" spcFirstLastPara="1" rIns="91425" wrap="square" tIns="91425">
            <a:noAutofit/>
          </a:bodyPr>
          <a:lstStyle/>
          <a:p>
            <a:pPr indent="-190500" lvl="0" marL="342900" rtl="0" algn="l">
              <a:lnSpc>
                <a:spcPct val="100000"/>
              </a:lnSpc>
              <a:spcBef>
                <a:spcPts val="0"/>
              </a:spcBef>
              <a:spcAft>
                <a:spcPts val="0"/>
              </a:spcAft>
              <a:buSzPts val="2400"/>
              <a:buNone/>
            </a:pPr>
            <a:r>
              <a:t/>
            </a:r>
            <a:endParaRPr/>
          </a:p>
        </p:txBody>
      </p:sp>
      <p:pic>
        <p:nvPicPr>
          <p:cNvPr id="92" name="Google Shape;92;p15"/>
          <p:cNvPicPr preferRelativeResize="0"/>
          <p:nvPr/>
        </p:nvPicPr>
        <p:blipFill rotWithShape="1">
          <a:blip r:embed="rId3">
            <a:alphaModFix/>
          </a:blip>
          <a:srcRect b="0" l="0" r="0" t="0"/>
          <a:stretch/>
        </p:blipFill>
        <p:spPr>
          <a:xfrm>
            <a:off x="1176275" y="1755975"/>
            <a:ext cx="6929774" cy="3152474"/>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457200" y="2746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Conclusion/Call to Action</a:t>
            </a:r>
            <a:endParaRPr/>
          </a:p>
        </p:txBody>
      </p:sp>
      <p:sp>
        <p:nvSpPr>
          <p:cNvPr id="98" name="Google Shape;98;p16"/>
          <p:cNvSpPr txBox="1"/>
          <p:nvPr/>
        </p:nvSpPr>
        <p:spPr>
          <a:xfrm>
            <a:off x="841875" y="2174525"/>
            <a:ext cx="7226099" cy="249209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6000"/>
              <a:buFont typeface="Arial"/>
              <a:buNone/>
            </a:pPr>
            <a:r>
              <a:rPr b="0" i="0" lang="en-US" sz="6000" u="none" cap="none" strike="noStrike">
                <a:solidFill>
                  <a:schemeClr val="dk2"/>
                </a:solidFill>
                <a:latin typeface="Arial"/>
                <a:ea typeface="Arial"/>
                <a:cs typeface="Arial"/>
                <a:sym typeface="Arial"/>
              </a:rPr>
              <a:t>We have a responsibility</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457200" y="2746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Citations</a:t>
            </a:r>
            <a:endParaRPr/>
          </a:p>
        </p:txBody>
      </p:sp>
      <p:sp>
        <p:nvSpPr>
          <p:cNvPr id="104" name="Google Shape;104;p17"/>
          <p:cNvSpPr txBox="1"/>
          <p:nvPr>
            <p:ph idx="1" type="body"/>
          </p:nvPr>
        </p:nvSpPr>
        <p:spPr>
          <a:xfrm>
            <a:off x="457200" y="981700"/>
            <a:ext cx="8229600" cy="473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400"/>
              <a:t>Slide two:</a:t>
            </a:r>
            <a:endParaRPr/>
          </a:p>
          <a:p>
            <a:pPr indent="-317500" lvl="0" marL="457200" rtl="0" algn="l">
              <a:lnSpc>
                <a:spcPct val="100000"/>
              </a:lnSpc>
              <a:spcBef>
                <a:spcPts val="0"/>
              </a:spcBef>
              <a:spcAft>
                <a:spcPts val="0"/>
              </a:spcAft>
              <a:buSzPts val="1400"/>
              <a:buChar char="•"/>
            </a:pPr>
            <a:r>
              <a:rPr lang="en-US" sz="1400" u="sng">
                <a:solidFill>
                  <a:schemeClr val="hlink"/>
                </a:solidFill>
                <a:hlinkClick r:id="rId3"/>
              </a:rPr>
              <a:t>http://www.urban.org/urban-wire/risks-girls-disadvantaged-communities-face-and-how-keep-them-safer</a:t>
            </a:r>
            <a:endParaRPr/>
          </a:p>
          <a:p>
            <a:pPr indent="0" lvl="0" marL="0" rtl="0" algn="l">
              <a:lnSpc>
                <a:spcPct val="100000"/>
              </a:lnSpc>
              <a:spcBef>
                <a:spcPts val="0"/>
              </a:spcBef>
              <a:spcAft>
                <a:spcPts val="0"/>
              </a:spcAft>
              <a:buSzPts val="1400"/>
              <a:buNone/>
            </a:pPr>
            <a:r>
              <a:rPr lang="en-US" sz="1400"/>
              <a:t>Slide three: </a:t>
            </a:r>
            <a:endParaRPr/>
          </a:p>
          <a:p>
            <a:pPr indent="-317500" lvl="0" marL="457200" rtl="0" algn="l">
              <a:lnSpc>
                <a:spcPct val="100000"/>
              </a:lnSpc>
              <a:spcBef>
                <a:spcPts val="0"/>
              </a:spcBef>
              <a:spcAft>
                <a:spcPts val="0"/>
              </a:spcAft>
              <a:buSzPts val="1400"/>
              <a:buChar char="•"/>
            </a:pPr>
            <a:r>
              <a:rPr lang="en-US" sz="1400" u="sng">
                <a:solidFill>
                  <a:schemeClr val="hlink"/>
                </a:solidFill>
                <a:hlinkClick r:id="rId4"/>
              </a:rPr>
              <a:t>http://www.popularraleighneighborhoods.com/blog/</a:t>
            </a:r>
            <a:endParaRPr/>
          </a:p>
          <a:p>
            <a:pPr indent="-317500" lvl="0" marL="457200" rtl="0" algn="l">
              <a:lnSpc>
                <a:spcPct val="100000"/>
              </a:lnSpc>
              <a:spcBef>
                <a:spcPts val="0"/>
              </a:spcBef>
              <a:spcAft>
                <a:spcPts val="0"/>
              </a:spcAft>
              <a:buSzPts val="1400"/>
              <a:buChar char="•"/>
            </a:pPr>
            <a:r>
              <a:rPr lang="en-US" sz="1400"/>
              <a:t>http://www.eagleih.com/SiteAssets/environmental/environmental.jpg</a:t>
            </a:r>
            <a:endParaRPr/>
          </a:p>
          <a:p>
            <a:pPr indent="0" lvl="0" marL="0" rtl="0" algn="l">
              <a:lnSpc>
                <a:spcPct val="100000"/>
              </a:lnSpc>
              <a:spcBef>
                <a:spcPts val="0"/>
              </a:spcBef>
              <a:spcAft>
                <a:spcPts val="0"/>
              </a:spcAft>
              <a:buSzPts val="1400"/>
              <a:buNone/>
            </a:pPr>
            <a:r>
              <a:rPr lang="en-US" sz="1400"/>
              <a:t>Slide four:</a:t>
            </a:r>
            <a:endParaRPr/>
          </a:p>
          <a:p>
            <a:pPr indent="-317500" lvl="0" marL="457200" rtl="0" algn="l">
              <a:lnSpc>
                <a:spcPct val="100000"/>
              </a:lnSpc>
              <a:spcBef>
                <a:spcPts val="0"/>
              </a:spcBef>
              <a:spcAft>
                <a:spcPts val="0"/>
              </a:spcAft>
              <a:buSzPts val="1400"/>
              <a:buChar char="•"/>
            </a:pPr>
            <a:r>
              <a:rPr lang="en-US" sz="1400"/>
              <a:t>Center for Urban and Regional Studies, 2013</a:t>
            </a:r>
            <a:endParaRPr/>
          </a:p>
          <a:p>
            <a:pPr indent="0" lvl="0" marL="0" rtl="0" algn="l">
              <a:lnSpc>
                <a:spcPct val="100000"/>
              </a:lnSpc>
              <a:spcBef>
                <a:spcPts val="0"/>
              </a:spcBef>
              <a:spcAft>
                <a:spcPts val="0"/>
              </a:spcAft>
              <a:buSzPts val="1400"/>
              <a:buNone/>
            </a:pPr>
            <a:r>
              <a:rPr lang="en-US" sz="1400"/>
              <a:t>Slide six</a:t>
            </a:r>
            <a:endParaRPr/>
          </a:p>
          <a:p>
            <a:pPr indent="-317500" lvl="0" marL="457200" rtl="0" algn="l">
              <a:lnSpc>
                <a:spcPct val="100000"/>
              </a:lnSpc>
              <a:spcBef>
                <a:spcPts val="0"/>
              </a:spcBef>
              <a:spcAft>
                <a:spcPts val="0"/>
              </a:spcAft>
              <a:buSzPts val="1400"/>
              <a:buChar char="•"/>
            </a:pPr>
            <a:r>
              <a:rPr lang="en-US" sz="1400"/>
              <a:t>U.S. Census Bureau, 2013</a:t>
            </a:r>
            <a:endParaRPr/>
          </a:p>
          <a:p>
            <a:pPr indent="0" lvl="0" marL="0" rtl="0" algn="l">
              <a:lnSpc>
                <a:spcPct val="100000"/>
              </a:lnSpc>
              <a:spcBef>
                <a:spcPts val="0"/>
              </a:spcBef>
              <a:spcAft>
                <a:spcPts val="0"/>
              </a:spcAft>
              <a:buSzPts val="1400"/>
              <a:buNone/>
            </a:pPr>
            <a:r>
              <a:rPr lang="en-US" sz="1400"/>
              <a:t>Slide seven</a:t>
            </a:r>
            <a:endParaRPr/>
          </a:p>
          <a:p>
            <a:pPr indent="-317500" lvl="0" marL="457200" rtl="0" algn="l">
              <a:lnSpc>
                <a:spcPct val="100000"/>
              </a:lnSpc>
              <a:spcBef>
                <a:spcPts val="0"/>
              </a:spcBef>
              <a:spcAft>
                <a:spcPts val="0"/>
              </a:spcAft>
              <a:buSzPts val="1400"/>
              <a:buChar char="•"/>
            </a:pPr>
            <a:r>
              <a:rPr lang="en-US" sz="1400"/>
              <a:t>U.S. Census Bureau</a:t>
            </a:r>
            <a:endParaRPr/>
          </a:p>
          <a:p>
            <a:pPr indent="0" lvl="0" marL="0" rtl="0" algn="l">
              <a:lnSpc>
                <a:spcPct val="100000"/>
              </a:lnSpc>
              <a:spcBef>
                <a:spcPts val="0"/>
              </a:spcBef>
              <a:spcAft>
                <a:spcPts val="0"/>
              </a:spcAft>
              <a:buSzPts val="1400"/>
              <a:buNone/>
            </a:pPr>
            <a:r>
              <a:rPr lang="en-US" sz="1400"/>
              <a:t>Slide eight</a:t>
            </a:r>
            <a:endParaRPr/>
          </a:p>
          <a:p>
            <a:pPr indent="-317500" lvl="0" marL="457200" rtl="0" algn="l">
              <a:lnSpc>
                <a:spcPct val="100000"/>
              </a:lnSpc>
              <a:spcBef>
                <a:spcPts val="0"/>
              </a:spcBef>
              <a:spcAft>
                <a:spcPts val="0"/>
              </a:spcAft>
              <a:buSzPts val="1400"/>
              <a:buChar char="•"/>
            </a:pPr>
            <a:r>
              <a:rPr lang="en-US" sz="1400"/>
              <a:t> ERproductions Ltd/Blend Images/Corbis</a:t>
            </a:r>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rPr>
              <a:t>FRED DUFOUR/AFP/Getty Images</a:t>
            </a:r>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rPr>
              <a:t>https://nbclatino.files.wordpress.com/2012/02/preterm.jpg?w=290&amp;h=400&amp;crop=1</a:t>
            </a:r>
            <a:endParaRPr/>
          </a:p>
          <a:p>
            <a:pPr indent="0" lvl="0" marL="0" rtl="0" algn="l">
              <a:lnSpc>
                <a:spcPct val="100000"/>
              </a:lnSpc>
              <a:spcBef>
                <a:spcPts val="0"/>
              </a:spcBef>
              <a:spcAft>
                <a:spcPts val="0"/>
              </a:spcAft>
              <a:buSzPts val="1400"/>
              <a:buNone/>
            </a:pPr>
            <a:r>
              <a:rPr lang="en-US" sz="1400"/>
              <a:t>Slide nine</a:t>
            </a:r>
            <a:endParaRPr/>
          </a:p>
          <a:p>
            <a:pPr indent="-317500" lvl="0" marL="457200" rtl="0" algn="l">
              <a:lnSpc>
                <a:spcPct val="100000"/>
              </a:lnSpc>
              <a:spcBef>
                <a:spcPts val="0"/>
              </a:spcBef>
              <a:spcAft>
                <a:spcPts val="0"/>
              </a:spcAft>
              <a:buSzPts val="1400"/>
              <a:buChar char="•"/>
            </a:pPr>
            <a:r>
              <a:rPr lang="en-US" sz="1400"/>
              <a:t>http://www.nber.org/mtopublic/</a:t>
            </a:r>
            <a:endParaRPr/>
          </a:p>
          <a:p>
            <a:pPr indent="0" lvl="0" marL="0" rtl="0" algn="l">
              <a:lnSpc>
                <a:spcPct val="100000"/>
              </a:lnSpc>
              <a:spcBef>
                <a:spcPts val="0"/>
              </a:spcBef>
              <a:spcAft>
                <a:spcPts val="0"/>
              </a:spcAft>
              <a:buSzPts val="1400"/>
              <a:buNone/>
            </a:pPr>
            <a:r>
              <a:rPr lang="en-US" sz="1400"/>
              <a:t>Slide ten</a:t>
            </a:r>
            <a:endParaRPr/>
          </a:p>
          <a:p>
            <a:pPr indent="-317500" lvl="0" marL="457200" rtl="0" algn="l">
              <a:lnSpc>
                <a:spcPct val="100000"/>
              </a:lnSpc>
              <a:spcBef>
                <a:spcPts val="0"/>
              </a:spcBef>
              <a:spcAft>
                <a:spcPts val="0"/>
              </a:spcAft>
              <a:buSzPts val="1400"/>
              <a:buChar char="•"/>
            </a:pPr>
            <a:r>
              <a:rPr lang="en-US" sz="1400"/>
              <a:t>Center for Urban and Regional Studies, 2013</a:t>
            </a:r>
            <a:endParaRPr/>
          </a:p>
          <a:p>
            <a:pPr indent="0" lvl="0" marL="0" rtl="0" algn="l">
              <a:lnSpc>
                <a:spcPct val="100000"/>
              </a:lnSpc>
              <a:spcBef>
                <a:spcPts val="0"/>
              </a:spcBef>
              <a:spcAft>
                <a:spcPts val="0"/>
              </a:spcAft>
              <a:buSzPts val="1400"/>
              <a:buNone/>
            </a:pPr>
            <a:r>
              <a:t/>
            </a:r>
            <a:endParaRPr sz="1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6"/>
          <p:cNvSpPr txBox="1"/>
          <p:nvPr>
            <p:ph type="title"/>
          </p:nvPr>
        </p:nvSpPr>
        <p:spPr>
          <a:xfrm>
            <a:off x="457200" y="274637"/>
            <a:ext cx="82296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What is our environment?</a:t>
            </a:r>
            <a:endParaRPr/>
          </a:p>
        </p:txBody>
      </p:sp>
      <p:pic>
        <p:nvPicPr>
          <p:cNvPr id="32" name="Google Shape;32;p6"/>
          <p:cNvPicPr preferRelativeResize="0"/>
          <p:nvPr/>
        </p:nvPicPr>
        <p:blipFill rotWithShape="1">
          <a:blip r:embed="rId3">
            <a:alphaModFix/>
          </a:blip>
          <a:srcRect b="0" l="0" r="0" t="0"/>
          <a:stretch/>
        </p:blipFill>
        <p:spPr>
          <a:xfrm>
            <a:off x="0" y="1190624"/>
            <a:ext cx="9144001" cy="4695824"/>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7"/>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40165"/>
              </a:buClr>
              <a:buSzPts val="800"/>
              <a:buFont typeface="Arial"/>
              <a:buNone/>
            </a:pPr>
            <a:r>
              <a:rPr lang="en-US"/>
              <a:t>Statement of the Problem</a:t>
            </a:r>
            <a:endParaRPr/>
          </a:p>
        </p:txBody>
      </p:sp>
      <p:pic>
        <p:nvPicPr>
          <p:cNvPr id="38" name="Google Shape;38;p7"/>
          <p:cNvPicPr preferRelativeResize="0"/>
          <p:nvPr/>
        </p:nvPicPr>
        <p:blipFill rotWithShape="1">
          <a:blip r:embed="rId3">
            <a:alphaModFix/>
          </a:blip>
          <a:srcRect b="0" l="0" r="0" t="0"/>
          <a:stretch/>
        </p:blipFill>
        <p:spPr>
          <a:xfrm>
            <a:off x="0" y="1142989"/>
            <a:ext cx="9143999" cy="3208421"/>
          </a:xfrm>
          <a:prstGeom prst="rect">
            <a:avLst/>
          </a:prstGeom>
          <a:noFill/>
          <a:ln>
            <a:noFill/>
          </a:ln>
        </p:spPr>
      </p:pic>
      <p:sp>
        <p:nvSpPr>
          <p:cNvPr id="39" name="Google Shape;39;p7"/>
          <p:cNvSpPr txBox="1"/>
          <p:nvPr>
            <p:ph idx="1" type="body"/>
          </p:nvPr>
        </p:nvSpPr>
        <p:spPr>
          <a:xfrm>
            <a:off x="1291575" y="4438300"/>
            <a:ext cx="6682499" cy="146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SzPts val="3000"/>
              <a:buNone/>
            </a:pPr>
            <a:r>
              <a:rPr lang="en-US" sz="3000"/>
              <a:t>Lack of Resources → Disadvantaged Communities → Poor health and well-being outcomes</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type="title"/>
          </p:nvPr>
        </p:nvSpPr>
        <p:spPr>
          <a:xfrm>
            <a:off x="457200" y="2746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Past: Poverty and Segregation</a:t>
            </a:r>
            <a:endParaRPr/>
          </a:p>
        </p:txBody>
      </p:sp>
      <p:sp>
        <p:nvSpPr>
          <p:cNvPr id="45" name="Google Shape;45;p8"/>
          <p:cNvSpPr txBox="1"/>
          <p:nvPr/>
        </p:nvSpPr>
        <p:spPr>
          <a:xfrm>
            <a:off x="0" y="1600325"/>
            <a:ext cx="9069299" cy="53339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000"/>
              <a:buFont typeface="Arial"/>
              <a:buNone/>
            </a:pPr>
            <a:r>
              <a:rPr b="0" i="0" lang="en-US" sz="2000" u="none" cap="none" strike="noStrike">
                <a:solidFill>
                  <a:schemeClr val="dk2"/>
                </a:solidFill>
                <a:latin typeface="Arial"/>
                <a:ea typeface="Arial"/>
                <a:cs typeface="Arial"/>
                <a:sym typeface="Arial"/>
              </a:rPr>
              <a:t>Raleigh, North Carolina</a:t>
            </a:r>
            <a:endParaRPr/>
          </a:p>
        </p:txBody>
      </p:sp>
      <p:pic>
        <p:nvPicPr>
          <p:cNvPr id="46" name="Google Shape;46;p8"/>
          <p:cNvPicPr preferRelativeResize="0"/>
          <p:nvPr/>
        </p:nvPicPr>
        <p:blipFill rotWithShape="1">
          <a:blip r:embed="rId3">
            <a:alphaModFix/>
          </a:blip>
          <a:srcRect b="0" l="0" r="0" t="0"/>
          <a:stretch/>
        </p:blipFill>
        <p:spPr>
          <a:xfrm>
            <a:off x="-37350" y="2057525"/>
            <a:ext cx="9144000" cy="3429000"/>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Past: Its Effects</a:t>
            </a:r>
            <a:endParaRPr/>
          </a:p>
        </p:txBody>
      </p:sp>
      <p:pic>
        <p:nvPicPr>
          <p:cNvPr id="52" name="Google Shape;52;p9"/>
          <p:cNvPicPr preferRelativeResize="0"/>
          <p:nvPr/>
        </p:nvPicPr>
        <p:blipFill rotWithShape="1">
          <a:blip r:embed="rId3">
            <a:alphaModFix/>
          </a:blip>
          <a:srcRect b="0" l="0" r="0" t="0"/>
          <a:stretch/>
        </p:blipFill>
        <p:spPr>
          <a:xfrm>
            <a:off x="825308" y="1979437"/>
            <a:ext cx="7686925" cy="2899125"/>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p10"/>
          <p:cNvPicPr preferRelativeResize="0"/>
          <p:nvPr/>
        </p:nvPicPr>
        <p:blipFill rotWithShape="1">
          <a:blip r:embed="rId3">
            <a:alphaModFix/>
          </a:blip>
          <a:srcRect b="0" l="0" r="0" t="0"/>
          <a:stretch/>
        </p:blipFill>
        <p:spPr>
          <a:xfrm>
            <a:off x="486174" y="1420174"/>
            <a:ext cx="8171649" cy="364350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type="title"/>
          </p:nvPr>
        </p:nvSpPr>
        <p:spPr>
          <a:xfrm>
            <a:off x="457200" y="2746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Present: The Issue at Hand</a:t>
            </a:r>
            <a:endParaRPr/>
          </a:p>
        </p:txBody>
      </p:sp>
      <p:pic>
        <p:nvPicPr>
          <p:cNvPr id="63" name="Google Shape;63;p11"/>
          <p:cNvPicPr preferRelativeResize="0"/>
          <p:nvPr/>
        </p:nvPicPr>
        <p:blipFill rotWithShape="1">
          <a:blip r:embed="rId3">
            <a:alphaModFix/>
          </a:blip>
          <a:srcRect b="0" l="0" r="0" t="0"/>
          <a:stretch/>
        </p:blipFill>
        <p:spPr>
          <a:xfrm>
            <a:off x="1226625" y="1190199"/>
            <a:ext cx="6690751" cy="4643074"/>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457200" y="274637"/>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3200"/>
              <a:buFont typeface="Arial"/>
              <a:buNone/>
            </a:pPr>
            <a:r>
              <a:rPr lang="en-US"/>
              <a:t>Present: The Issue at Hand</a:t>
            </a:r>
            <a:endParaRPr/>
          </a:p>
        </p:txBody>
      </p:sp>
      <p:pic>
        <p:nvPicPr>
          <p:cNvPr id="69" name="Google Shape;69;p12"/>
          <p:cNvPicPr preferRelativeResize="0"/>
          <p:nvPr/>
        </p:nvPicPr>
        <p:blipFill rotWithShape="1">
          <a:blip r:embed="rId3">
            <a:alphaModFix/>
          </a:blip>
          <a:srcRect b="0" l="0" r="0" t="0"/>
          <a:stretch/>
        </p:blipFill>
        <p:spPr>
          <a:xfrm>
            <a:off x="447350" y="1112150"/>
            <a:ext cx="3755700" cy="2325125"/>
          </a:xfrm>
          <a:prstGeom prst="rect">
            <a:avLst/>
          </a:prstGeom>
          <a:noFill/>
          <a:ln>
            <a:noFill/>
          </a:ln>
        </p:spPr>
      </p:pic>
      <p:pic>
        <p:nvPicPr>
          <p:cNvPr id="70" name="Google Shape;70;p12"/>
          <p:cNvPicPr preferRelativeResize="0"/>
          <p:nvPr/>
        </p:nvPicPr>
        <p:blipFill rotWithShape="1">
          <a:blip r:embed="rId4">
            <a:alphaModFix/>
          </a:blip>
          <a:srcRect b="0" l="0" r="0" t="0"/>
          <a:stretch/>
        </p:blipFill>
        <p:spPr>
          <a:xfrm>
            <a:off x="310050" y="3565700"/>
            <a:ext cx="4133553" cy="2325124"/>
          </a:xfrm>
          <a:prstGeom prst="rect">
            <a:avLst/>
          </a:prstGeom>
          <a:noFill/>
          <a:ln>
            <a:noFill/>
          </a:ln>
        </p:spPr>
      </p:pic>
      <p:pic>
        <p:nvPicPr>
          <p:cNvPr id="71" name="Google Shape;71;p12"/>
          <p:cNvPicPr preferRelativeResize="0"/>
          <p:nvPr/>
        </p:nvPicPr>
        <p:blipFill rotWithShape="1">
          <a:blip r:embed="rId5">
            <a:alphaModFix/>
          </a:blip>
          <a:srcRect b="0" l="0" r="0" t="0"/>
          <a:stretch/>
        </p:blipFill>
        <p:spPr>
          <a:xfrm>
            <a:off x="5037850" y="1216287"/>
            <a:ext cx="3318925" cy="4577825"/>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457200" y="274625"/>
            <a:ext cx="8229600" cy="7922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440165"/>
              </a:buClr>
              <a:buSzPts val="2800"/>
              <a:buFont typeface="Arial"/>
              <a:buNone/>
            </a:pPr>
            <a:r>
              <a:rPr lang="en-US" sz="2800"/>
              <a:t>Future: Passage Home</a:t>
            </a:r>
            <a:endParaRPr/>
          </a:p>
        </p:txBody>
      </p:sp>
      <p:pic>
        <p:nvPicPr>
          <p:cNvPr id="77" name="Google Shape;77;p13"/>
          <p:cNvPicPr preferRelativeResize="0"/>
          <p:nvPr/>
        </p:nvPicPr>
        <p:blipFill rotWithShape="1">
          <a:blip r:embed="rId3">
            <a:alphaModFix/>
          </a:blip>
          <a:srcRect b="0" l="0" r="0" t="0"/>
          <a:stretch/>
        </p:blipFill>
        <p:spPr>
          <a:xfrm>
            <a:off x="0" y="1543050"/>
            <a:ext cx="9144000" cy="4076700"/>
          </a:xfrm>
          <a:prstGeom prst="rect">
            <a:avLst/>
          </a:prstGeom>
          <a:noFill/>
          <a:ln>
            <a:noFill/>
          </a:ln>
        </p:spPr>
      </p:pic>
      <p:pic>
        <p:nvPicPr>
          <p:cNvPr id="78" name="Google Shape;78;p13"/>
          <p:cNvPicPr preferRelativeResize="0"/>
          <p:nvPr/>
        </p:nvPicPr>
        <p:blipFill rotWithShape="1">
          <a:blip r:embed="rId4">
            <a:alphaModFix/>
          </a:blip>
          <a:srcRect b="0" l="0" r="0" t="0"/>
          <a:stretch/>
        </p:blipFill>
        <p:spPr>
          <a:xfrm>
            <a:off x="7002800" y="838200"/>
            <a:ext cx="2133600" cy="704850"/>
          </a:xfrm>
          <a:prstGeom prst="rect">
            <a:avLst/>
          </a:prstGeom>
          <a:noFill/>
          <a:ln>
            <a:noFill/>
          </a:ln>
        </p:spPr>
      </p:pic>
      <p:pic>
        <p:nvPicPr>
          <p:cNvPr id="79" name="Google Shape;79;p13"/>
          <p:cNvPicPr preferRelativeResize="0"/>
          <p:nvPr/>
        </p:nvPicPr>
        <p:blipFill rotWithShape="1">
          <a:blip r:embed="rId5">
            <a:alphaModFix/>
          </a:blip>
          <a:srcRect b="0" l="0" r="0" t="0"/>
          <a:stretch/>
        </p:blipFill>
        <p:spPr>
          <a:xfrm>
            <a:off x="1543050" y="5700712"/>
            <a:ext cx="6210300" cy="333375"/>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2_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